
<file path=[Content_Types].xml><?xml version="1.0" encoding="utf-8"?>
<Types xmlns="http://schemas.openxmlformats.org/package/2006/content-types">
  <Default Extension="xml" ContentType="application/vnd.openxmlformats-package.core-properties+xml"/>
  <Default Extension="png" ContentType="image/pn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20855b6abc75427c" /><Relationship Type="http://schemas.openxmlformats.org/officeDocument/2006/relationships/extended-properties" Target="/docProps/app.xml" Id="R7499b6cd90004f04" /><Relationship Type="http://schemas.openxmlformats.org/officeDocument/2006/relationships/officeDocument" Target="/ppt/presentation.xml" Id="Rf5cad6c1926945a3" /></Relationships>
</file>

<file path=ppt/presentation.xml><?xml version="1.0" encoding="utf-8"?>
<p:presentation xmlns:p="http://schemas.openxmlformats.org/presentationml/2006/main">
  <p:sldMasterIdLst>
    <p:sldMasterId xmlns:r="http://schemas.openxmlformats.org/officeDocument/2006/relationships" id="2147483648" r:id="R39100e32fd104c9b"/>
  </p:sldMasterIdLst>
  <p:notesMasterIdLst>
    <p:notesMasterId xmlns:r="http://schemas.openxmlformats.org/officeDocument/2006/relationships" r:id="R294cee8533454ab0"/>
  </p:notesMasterIdLst>
  <p:sldIdLst>
    <p:sldId xmlns:r="http://schemas.openxmlformats.org/officeDocument/2006/relationships" id="256" r:id="Ra2acdeb864d84dde"/>
    <p:sldId xmlns:r="http://schemas.openxmlformats.org/officeDocument/2006/relationships" id="257" r:id="R7ef8213c04a14e5c"/>
    <p:sldId xmlns:r="http://schemas.openxmlformats.org/officeDocument/2006/relationships" id="258" r:id="R9fda027b2bb249a4"/>
    <p:sldId xmlns:r="http://schemas.openxmlformats.org/officeDocument/2006/relationships" id="259" r:id="Rfdcb51d010754199"/>
    <p:sldId xmlns:r="http://schemas.openxmlformats.org/officeDocument/2006/relationships" id="260" r:id="R4e3f1e3e42614ef9"/>
    <p:sldId xmlns:r="http://schemas.openxmlformats.org/officeDocument/2006/relationships" id="261" r:id="Ree4fd2652b394a24"/>
    <p:sldId xmlns:r="http://schemas.openxmlformats.org/officeDocument/2006/relationships" id="262" r:id="R09c4ab3b356e4eda"/>
    <p:sldId xmlns:r="http://schemas.openxmlformats.org/officeDocument/2006/relationships" id="263" r:id="R67152a97c9ad4c7f"/>
    <p:sldId xmlns:r="http://schemas.openxmlformats.org/officeDocument/2006/relationships" id="264" r:id="Rb0be354e94764511"/>
    <p:sldId xmlns:r="http://schemas.openxmlformats.org/officeDocument/2006/relationships" id="265" r:id="Rb6642529ce99457d"/>
    <p:sldId xmlns:r="http://schemas.openxmlformats.org/officeDocument/2006/relationships" id="266" r:id="Ra167562b1c724810"/>
    <p:sldId xmlns:r="http://schemas.openxmlformats.org/officeDocument/2006/relationships" id="267" r:id="R0819146828cb4b9a"/>
    <p:sldId xmlns:r="http://schemas.openxmlformats.org/officeDocument/2006/relationships" id="268" r:id="R95285436596e41b1"/>
    <p:sldId xmlns:r="http://schemas.openxmlformats.org/officeDocument/2006/relationships" id="269" r:id="R07cf3bdb5b1d4d34"/>
    <p:sldId xmlns:r="http://schemas.openxmlformats.org/officeDocument/2006/relationships" id="270" r:id="R313c9529afb54df4"/>
    <p:sldId xmlns:r="http://schemas.openxmlformats.org/officeDocument/2006/relationships" id="271" r:id="Rc20dea89d42c4d50"/>
    <p:sldId xmlns:r="http://schemas.openxmlformats.org/officeDocument/2006/relationships" id="272" r:id="R3b4b5a2d81d54f6a"/>
    <p:sldId xmlns:r="http://schemas.openxmlformats.org/officeDocument/2006/relationships" id="273" r:id="R06204c9a36674079"/>
    <p:sldId xmlns:r="http://schemas.openxmlformats.org/officeDocument/2006/relationships" id="274" r:id="Rcefe48d3e9b3403d"/>
    <p:sldId xmlns:r="http://schemas.openxmlformats.org/officeDocument/2006/relationships" id="275" r:id="Rbbd4bc6026874cf9"/>
    <p:sldId xmlns:r="http://schemas.openxmlformats.org/officeDocument/2006/relationships" id="276" r:id="Ree907323715f4faf"/>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a31bf26d199d4391" /><Relationship Type="http://schemas.openxmlformats.org/officeDocument/2006/relationships/slideMaster" Target="/ppt/slideMasters/slideMaster1.xml" Id="R39100e32fd104c9b" /><Relationship Type="http://schemas.openxmlformats.org/officeDocument/2006/relationships/notesMaster" Target="/ppt/notesMasters/notesMaster1.xml" Id="R294cee8533454ab0" /><Relationship Type="http://schemas.openxmlformats.org/officeDocument/2006/relationships/presProps" Target="/ppt/presProps.xml" Id="Rd65e18eca71a47e3" /><Relationship Type="http://schemas.openxmlformats.org/officeDocument/2006/relationships/tableStyles" Target="/ppt/tableStyles.xml" Id="R32ff0b69d9cf4c6f" /><Relationship Type="http://schemas.openxmlformats.org/officeDocument/2006/relationships/slide" Target="/ppt/slides/slide1.xml" Id="Ra2acdeb864d84dde" /><Relationship Type="http://schemas.openxmlformats.org/officeDocument/2006/relationships/slide" Target="/ppt/slides/slide2.xml" Id="R7ef8213c04a14e5c" /><Relationship Type="http://schemas.openxmlformats.org/officeDocument/2006/relationships/slide" Target="/ppt/slides/slide3.xml" Id="R9fda027b2bb249a4" /><Relationship Type="http://schemas.openxmlformats.org/officeDocument/2006/relationships/slide" Target="/ppt/slides/slide4.xml" Id="Rfdcb51d010754199" /><Relationship Type="http://schemas.openxmlformats.org/officeDocument/2006/relationships/slide" Target="/ppt/slides/slide5.xml" Id="R4e3f1e3e42614ef9" /><Relationship Type="http://schemas.openxmlformats.org/officeDocument/2006/relationships/slide" Target="/ppt/slides/slide6.xml" Id="Ree4fd2652b394a24" /><Relationship Type="http://schemas.openxmlformats.org/officeDocument/2006/relationships/slide" Target="/ppt/slides/slide7.xml" Id="R09c4ab3b356e4eda" /><Relationship Type="http://schemas.openxmlformats.org/officeDocument/2006/relationships/slide" Target="/ppt/slides/slide8.xml" Id="R67152a97c9ad4c7f" /><Relationship Type="http://schemas.openxmlformats.org/officeDocument/2006/relationships/slide" Target="/ppt/slides/slide9.xml" Id="Rb0be354e94764511" /><Relationship Type="http://schemas.openxmlformats.org/officeDocument/2006/relationships/slide" Target="/ppt/slides/slide10.xml" Id="Rb6642529ce99457d" /><Relationship Type="http://schemas.openxmlformats.org/officeDocument/2006/relationships/slide" Target="/ppt/slides/slide11.xml" Id="Ra167562b1c724810" /><Relationship Type="http://schemas.openxmlformats.org/officeDocument/2006/relationships/slide" Target="/ppt/slides/slide12.xml" Id="R0819146828cb4b9a" /><Relationship Type="http://schemas.openxmlformats.org/officeDocument/2006/relationships/slide" Target="/ppt/slides/slide13.xml" Id="R95285436596e41b1" /><Relationship Type="http://schemas.openxmlformats.org/officeDocument/2006/relationships/slide" Target="/ppt/slides/slide14.xml" Id="R07cf3bdb5b1d4d34" /><Relationship Type="http://schemas.openxmlformats.org/officeDocument/2006/relationships/slide" Target="/ppt/slides/slide15.xml" Id="R313c9529afb54df4" /><Relationship Type="http://schemas.openxmlformats.org/officeDocument/2006/relationships/slide" Target="/ppt/slides/slide16.xml" Id="Rc20dea89d42c4d50" /><Relationship Type="http://schemas.openxmlformats.org/officeDocument/2006/relationships/slide" Target="/ppt/slides/slide17.xml" Id="R3b4b5a2d81d54f6a" /><Relationship Type="http://schemas.openxmlformats.org/officeDocument/2006/relationships/slide" Target="/ppt/slides/slide18.xml" Id="R06204c9a36674079" /><Relationship Type="http://schemas.openxmlformats.org/officeDocument/2006/relationships/slide" Target="/ppt/slides/slide19.xml" Id="Rcefe48d3e9b3403d" /><Relationship Type="http://schemas.openxmlformats.org/officeDocument/2006/relationships/slide" Target="/ppt/slides/slide20.xml" Id="Rbbd4bc6026874cf9" /><Relationship Type="http://schemas.openxmlformats.org/officeDocument/2006/relationships/slide" Target="/ppt/slides/slide21.xml" Id="Ree907323715f4faf"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b0b071376c544897"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8005e7c180b44e9b" /><Relationship Type="http://schemas.openxmlformats.org/officeDocument/2006/relationships/notesMaster" Target="/ppt/notesMasters/notesMaster1.xml" Id="R55f0a8fce9bc4fba" /></Relationships>
</file>

<file path=ppt/notesSlides/_rels/notesSlide2.xml.rels>&#65279;<?xml version="1.0" encoding="utf-8"?><Relationships xmlns="http://schemas.openxmlformats.org/package/2006/relationships"><Relationship Type="http://schemas.openxmlformats.org/officeDocument/2006/relationships/slide" Target="/ppt/slides/slide2.xml" Id="Rc95d21ebca344f6d" /><Relationship Type="http://schemas.openxmlformats.org/officeDocument/2006/relationships/notesMaster" Target="/ppt/notesMasters/notesMaster1.xml" Id="Rf172f6cc646441c4" /></Relationships>
</file>

<file path=ppt/notesSlides/_rels/notesSlide3.xml.rels>&#65279;<?xml version="1.0" encoding="utf-8"?><Relationships xmlns="http://schemas.openxmlformats.org/package/2006/relationships"><Relationship Type="http://schemas.openxmlformats.org/officeDocument/2006/relationships/slide" Target="/ppt/slides/slide3.xml" Id="R87c846134e7d42b8" /><Relationship Type="http://schemas.openxmlformats.org/officeDocument/2006/relationships/notesMaster" Target="/ppt/notesMasters/notesMaster1.xml" Id="R427baaa90a424b61" /></Relationships>
</file>

<file path=ppt/notesSlides/_rels/notesSlide4.xml.rels>&#65279;<?xml version="1.0" encoding="utf-8"?><Relationships xmlns="http://schemas.openxmlformats.org/package/2006/relationships"><Relationship Type="http://schemas.openxmlformats.org/officeDocument/2006/relationships/slide" Target="/ppt/slides/slide4.xml" Id="Rb904166134124661" /><Relationship Type="http://schemas.openxmlformats.org/officeDocument/2006/relationships/notesMaster" Target="/ppt/notesMasters/notesMaster1.xml" Id="Re1c98b4bff3a409a" /></Relationships>
</file>

<file path=ppt/notesSlides/_rels/notesSlide5.xml.rels>&#65279;<?xml version="1.0" encoding="utf-8"?><Relationships xmlns="http://schemas.openxmlformats.org/package/2006/relationships"><Relationship Type="http://schemas.openxmlformats.org/officeDocument/2006/relationships/slide" Target="/ppt/slides/slide5.xml" Id="Rf5cb7ae9a3f641ec" /><Relationship Type="http://schemas.openxmlformats.org/officeDocument/2006/relationships/notesMaster" Target="/ppt/notesMasters/notesMaster1.xml" Id="Rdb29ccbd556340fa" /></Relationships>
</file>

<file path=ppt/notesSlides/_rels/notesSlide6.xml.rels>&#65279;<?xml version="1.0" encoding="utf-8"?><Relationships xmlns="http://schemas.openxmlformats.org/package/2006/relationships"><Relationship Type="http://schemas.openxmlformats.org/officeDocument/2006/relationships/slide" Target="/ppt/slides/slide6.xml" Id="R1d3c461e4db3480c" /><Relationship Type="http://schemas.openxmlformats.org/officeDocument/2006/relationships/notesMaster" Target="/ppt/notesMasters/notesMaster1.xml" Id="Rbaf495a8720a4b18" /></Relationships>
</file>

<file path=ppt/notesSlides/_rels/notesSlide7.xml.rels>&#65279;<?xml version="1.0" encoding="utf-8"?><Relationships xmlns="http://schemas.openxmlformats.org/package/2006/relationships"><Relationship Type="http://schemas.openxmlformats.org/officeDocument/2006/relationships/slide" Target="/ppt/slides/slide7.xml" Id="R6730728c8c8c407e" /><Relationship Type="http://schemas.openxmlformats.org/officeDocument/2006/relationships/notesMaster" Target="/ppt/notesMasters/notesMaster1.xml" Id="Rb796d7a699a9465b" /></Relationships>
</file>

<file path=ppt/notesSlides/_rels/notesSlide8.xml.rels>&#65279;<?xml version="1.0" encoding="utf-8"?><Relationships xmlns="http://schemas.openxmlformats.org/package/2006/relationships"><Relationship Type="http://schemas.openxmlformats.org/officeDocument/2006/relationships/slide" Target="/ppt/slides/slide8.xml" Id="R4a1a8217146145cd" /><Relationship Type="http://schemas.openxmlformats.org/officeDocument/2006/relationships/notesMaster" Target="/ppt/notesMasters/notesMaster1.xml" Id="R4dc57713e3c3433b" /></Relationships>
</file>

<file path=ppt/notesSlides/_rels/notesSlide9.xml.rels>&#65279;<?xml version="1.0" encoding="utf-8"?><Relationships xmlns="http://schemas.openxmlformats.org/package/2006/relationships"><Relationship Type="http://schemas.openxmlformats.org/officeDocument/2006/relationships/slide" Target="/ppt/slides/slide9.xml" Id="R8c2856372d9545dc" /><Relationship Type="http://schemas.openxmlformats.org/officeDocument/2006/relationships/notesMaster" Target="/ppt/notesMasters/notesMaster1.xml" Id="R6475a33ce52441bd"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70895134012946bc" /><Relationship Type="http://schemas.openxmlformats.org/officeDocument/2006/relationships/notesMaster" Target="/ppt/notesMasters/notesMaster1.xml" Id="Rab56fb5e0b384697"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016cb3b7da684e79" /><Relationship Type="http://schemas.openxmlformats.org/officeDocument/2006/relationships/notesMaster" Target="/ppt/notesMasters/notesMaster1.xml" Id="Rc0376d7c4e104662"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b66384efb81d4114" /><Relationship Type="http://schemas.openxmlformats.org/officeDocument/2006/relationships/notesMaster" Target="/ppt/notesMasters/notesMaster1.xml" Id="R9a2e979567cd489e"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18ed2a8fefde46c7" /><Relationship Type="http://schemas.openxmlformats.org/officeDocument/2006/relationships/notesMaster" Target="/ppt/notesMasters/notesMaster1.xml" Id="R27a8a78187a6481a"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2ca88718a6524e94" /><Relationship Type="http://schemas.openxmlformats.org/officeDocument/2006/relationships/notesMaster" Target="/ppt/notesMasters/notesMaster1.xml" Id="R133516a456014fdd"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eabe619107d749a2" /><Relationship Type="http://schemas.openxmlformats.org/officeDocument/2006/relationships/notesMaster" Target="/ppt/notesMasters/notesMaster1.xml" Id="R98edc6028e4e47d4"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883c10feff6c4d75" /><Relationship Type="http://schemas.openxmlformats.org/officeDocument/2006/relationships/notesMaster" Target="/ppt/notesMasters/notesMaster1.xml" Id="Rbd0c823fc09e4e7a"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dc1a4f2ca72f441d" /><Relationship Type="http://schemas.openxmlformats.org/officeDocument/2006/relationships/notesMaster" Target="/ppt/notesMasters/notesMaster1.xml" Id="R421e6122a3714473"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e04fc520c4584081" /><Relationship Type="http://schemas.openxmlformats.org/officeDocument/2006/relationships/notesMaster" Target="/ppt/notesMasters/notesMaster1.xml" Id="Rd79104133d05461f"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f6552efb41a649ab" /><Relationship Type="http://schemas.openxmlformats.org/officeDocument/2006/relationships/notesMaster" Target="/ppt/notesMasters/notesMaster1.xml" Id="R52b60cf0652b4543"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7cccbae101204e13" /><Relationship Type="http://schemas.openxmlformats.org/officeDocument/2006/relationships/notesMaster" Target="/ppt/notesMasters/notesMaster1.xml" Id="Rc5d3ffea97f74774"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cc4e13ac3fd64e18" /><Relationship Type="http://schemas.openxmlformats.org/officeDocument/2006/relationships/notesMaster" Target="/ppt/notesMasters/notesMaster1.xml" Id="R9c69715cee194eed"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Clubward connects memberships, payments and daily operations for clubs and communities. Current stage: pre-revenue with active demos. Target pre-seed raise: $100,000–$250,000, confirmed by Katelyn Pauley on October 3, 2026. Brand assets: https://clubward.io/assets/new-home/logo-dark.webp and https://clubward.io/assets/new-home/community.webp. The community visual is illustrative brand artwork, not a customer event.</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Initial-customer evidence: Williamsburg Community Pool discovery meeting, September 14, 2026, from Meeting started 2026_09_14 15_55 CDT - Notes by Gemini (1).pdf, Library libfile_54c1362cfce48191a61682a4710003c6, read October 4, 2026. Pages 2–3 describe QuickBooks/Excel/email/PayPal, household/check-in/guest/staff needs, missed clock-outs and about 90 minutes per payroll run. Page 5 describes a member-number binder and guest-pass tracking; pages 4–5 describe demonstrated scheduling, waiver and check-in workflows. This is an anonymized prospective customer, not a paid customer or measured Clubward improvement. 90 minutes is a customer-reported estimate transcribed in meeting notes, not an independently timed metric. September 22 board proposal, Library libfile_5c5630446c7481918b756a4c0d955d8e version 5, corroborates the operational scope. Direct payroll processing is not promised: current Clubward feature page https://clubward.io/features/ says Payroll Processing is coming soon. The offer here is staff time records and an accounting/payroll handoff with integration scope confirmed during setup. Clubward rebranded the same platform previously discussed as PoolPulse.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Proposed initial customer profile: community swim, tennis and sports clubs that run a physical venue, household memberships, recurring dues and a staffed front desk. This profile is a go-to-market hypothesis based on the existing swim-club pipeline and product workflows, not a validated firmographic threshold. Target the operational manager while confirming the person or board with authority to approve spending. Renewal and season-opening timing are practical purchase triggers supported by https://clubward.io/onboarding/ and https://clubward.io/switching/ (accessed October 3, 2026). Larger property, gym, ski, social and nonprofit opportunities remain relevant expansion segments and can also be served opportunistically when the shared modules fit.</a:t>
            </a:r>
          </a:p>
          <a:p xmlns:a="http://schemas.openxmlformats.org/drawingml/2006/main">
            <a:r>
              <a:t>US community-club focus sharpens the go-to-market hypothesis. Williamsburg’s general manager and board proposal support a manager-led evaluation with board spending approval. Owner/board is a proposed buyer pattern, not a claim about every club. No verified total of qualifying reachable clubs is available. Build a named target list, deduplicate facilities/organizations, confirm household-dues and staffed-entry fit, and validate purchase timing before estimating a serviceable software market.</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Capabilities from user-provided Clubward product context and https://clubward.io/. The visual is existing marketing product artwork with fictional demo records, not evidence of actual customer usage or Clubward revenue. Image: https://clubward.io/assets/new-home/overview.webp.</a:t>
            </a:r>
          </a:p>
          <a:p xmlns:a="http://schemas.openxmlformats.org/drawingml/2006/main">
            <a:r>
              <a:t>Product scope supported by https://clubward.io/features/ and https://clubward.io/onboarding/, accessed October 4, 2026. Existing product artwork is an illustrative view with demo data, not an authenticated screenshot or proof that every depicted workflow is production-ready. Feature availability and setup are confirmed in a product walkthrough. Payroll Processing is coming soon and is not represented as an available direct-payroll product.</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Workflow illustration based on Clubward front-desk capabilities, not a measured performance claim. Image: https://clubward.io/assets/new-home/checkin.webp. Fictional demo member data. See https://clubward.io/ for the product workflow framing.</a:t>
            </a:r>
          </a:p>
          <a:p xmlns:a="http://schemas.openxmlformats.org/drawingml/2006/main">
            <a:r>
              <a:t>Concrete workflow discussed in Williamsburg discovery, September 14, 2026, meeting-notes pages 5–7: staff locate a household, see membership and waiver information, and record guest use against membership allowances. Current primary product sources https://clubward.io/features/ and https://clubward.io/onboarding/, accessed October 4, 2026, describe guest passes, member eligibility, waivers and household imports. This slide illustrates the connected-record workflow and does not claim a measured faster check-in time, guaranteed automated admission decision, or a verified live screen.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PowerPulse live CRM reviewed October 3, 2026. Williamsburg Community Pool is proposal_sent, with a custom Clubward demo workspace ready October 1. Element Student Ministry is proposal_sent; a structured deal records a proposal and a September 11 completed-demo note, plus a request for a custom environment. Fantasy World Time Share is negotiating and has documented subscription, pricing and implementation discussions. QA Clubward Shared Lifecycle and TEST records were excluded. No duplicate counting of Element’s account and linked deal. The source tools expose one formal opportunity plus additional advanced lead stages, so this slide describes prospects rather than three normalized deal objects. Recorded deal estimates have unconfirmed billing periods and therefore are excluded from ARR and pipeline value. CRM stages do not establish signed contracts, current buyer engagement, confirmed close dates or revenue. The next commercial steps are proposed actions, not promises from customers.</a:t>
            </a:r>
          </a:p>
          <a:p xmlns:a="http://schemas.openxmlformats.org/drawingml/2006/main">
            <a:r>
              <a:t>PowerPulse lead list and Williamsburg account refreshed October 4, 2026. Three relevant recorded advanced stages remain proposal_sent for Williamsburg/Element and negotiating for Fantasy World. QA/test entries excluded. Community pool is the initial-segment opportunity; the other two are adjacent-market demand signals, not validation that each segment has repeatable product-market fit. The custom Clubward demo workspace was provisioned with sample data October 1. Current CRM descriptions do not confirm completed paid launches. No personal contact information or private demo credentials are published in this deck.</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Primary sources: WildApricot membership-management feature page https://www.wildapricot.com/features/membership-management-software and online-payment/event feature pages, retrieved through web search October 3, 2026. Join It https://joinit.com/features, explicitly describes billing, digital cards, check-in, member database, integrations and branding. Club Automation https://www.clubautomation.com/faq describes single/multi-location fitness, wellness, racquet and multipurpose facilities with membership/staff management, scheduling, billing and POS. This table lists documented scope and deliberately does not infer missing features, poor reliability, legacy architecture or superiority. Clubward’s entry point is a positioning hypothesis from founder-supplied capabilities and current CRM needs: household privileges, daily pass rules, waivers, balances, reservations and staff workflows with guided onboarding. A proprietary or integrated platform alone is not a unique moat. Paid competitive wins and customer reasons for choosing Clubward must validate this positioning.</a:t>
            </a:r>
          </a:p>
          <a:p xmlns:a="http://schemas.openxmlformats.org/drawingml/2006/main">
            <a:r>
              <a:t>The focus is a concrete buying bundle for community clubs, not an assertion that competitors lack those capabilities. Published feature scope retained from WildApricot membership features, Join It features and Club Automation FAQ. Clubward sources https://clubward.io/features/ and https://clubward.io/onboarding/ (October 4, 2026) support household access, staffing, payments and guided migration. Validate by recording the customer’s actual alternatives, purchase criteria, reason for selection and delivery effort in the first paid wins. No unsupported feature-absence, pricing, architecture or superiority claim is added.</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Illustrative sales model, not measured performance or a verified forecast. Assumes 200 completed qualified demos in 12 months, approximately 16.7 per month. Qualified-demo definition is the proposed club profile plus an engaged decision-maker and identified purchase window. At assumed demo-to-paid conversion of 15%/25%/35%, new subscriptions are 30/50/70. At assumed $500 monthly average subscription revenue, annualized recurring revenue is $180,000/$300,000/$420,000 only if all subscriptions launch, remain active and pay that average price. New subscriptions are gross additions; launch delays and churn reduce active accounts. Acquisition effort is additional to demos. Initial period 40 demos, next quarter 60, final six months 100 totals 200; 25% conversion produces cumulative paid launch targets of 10,25,50 if timing holds and all close. Planning case excludes existing pipeline valuation and processing-fee revenue. Measure actual funnel volume, source, conversion, sales cycle and sales labor, and revise after the first cohort.</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Clubward’s published onboarding and switching offer, not measured launch performance: https://clubward.io/onboarding/ and https://clubward.io/switching/ accessed October 3, 2026. The website describes included white-glove setup or a guided wizard, member and household imports, validation of opening balances, configuration, staff preparation, operational readiness review and customer go-ahead. No guarantee of migration duration, zero downtime, complete data compatibility or achieved onboarding savings. First launches will measure time to activation, import corrections, staff training effort and support hours.</a:t>
            </a:r>
          </a:p>
          <a:p xmlns:a="http://schemas.openxmlformats.org/drawingml/2006/main">
            <a:r>
              <a:t>Guided migration is part of the product offer and must also become a repeatable delivery process. Scope/import/configure/train/review follows https://clubward.io/onboarding/ accessed October 4, 2026. First-cohort evidence should include accepted import, readiness approval, first operational use, customer-reported friction and delivery labor. No migration-duration or cost guarantee. Delivery-cost sensitivity appears in appendix slide 16.</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Illustrative subscription model only. Assumed average subscription revenue $500 per organization per month, or $6,000 annually. At 50 organizations: $25,000 MRR and $300,000 ARR. At 200: $100,000 MRR and $1.2 million ARR. At 1,000: $500,000 MRR and $6 million ARR. These are scale scenarios, not a measured TAM or a forecast. Qualified organizations multiplied by validated annual subscription revenue is the bottom-up serviceable-market method; no current qualified buyer count has been established. Sector counts on the market slide overlap and must not be summed or treated as qualified accounts. Published website https://clubward.io/pricing/ describes core plans, included onboarding, optional modules/capacity and separate payment processing fees. Current numerical catalog pricing was not retrievable through authorized catalog access in this review, so historical pricing and unnormalized CRM estimates were not substituted. Acquisition cost, hosting cost, onboarding labor, support cost, gross margin and retention require validation. No payment-processing revenue is included.</a:t>
            </a:r>
          </a:p>
          <a:p xmlns:a="http://schemas.openxmlformats.org/drawingml/2006/main">
            <a:r>
              <a:t>Pricing sensitivity in appendix slide 16 uses assumed monthly averages $300/$500/$700. Historical Williamsburg discussion was an approximate discounted prospect quote, not a signed subscription or verified portfolio average. Published current numerical catalog values remain unavailable in the text retrieval of https://clubward.io/pricing/, accessed October 4, 2026. No actual margin, retention or processing-fee revenue is asserted.</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Product architecture and expansion thesis, based on founder-supplied context. Standalone proprietary describes the application, not equity ownership or a claim that the investment recipient owns all underlying IP. The commercial platform-rights arrangement is licensed operation as previously described by the founder. Current definitive agreement scope, continuity rights, assignment rights, Clubward rebranding and market-edition rights require transaction diligence. Editions for gyms, ski clubs, HOAs and nonprofits are an expansion strategy rather than a claim of launched editions or effortless entry into every market. Core reuse can still require engineering, integrations and specialized workflows. External infrastructure and libraries remain normal dependencies. No WordPress comparison or direct IP ownership claim.</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Proposed go-to-market plan. Founder-led sales converts the existing advanced prospects, then targets clubs that fit the initial venue/membership profile with direct outreach, renewal/opening-day timing and buyer-intent content. Element’s CRM notes record an inbound search/demo request, an early signal for this channel, not proof of repeatable organic acquisition. References depend on successful launches and customer consent. Paid campaigns start as capped experiments and increase only after measuring qualified demos, paid conversion, acquisition cost, onboarding labor, support cost and retention. The proposed acquisition budget is 15% rather than 50% of the target raise.</a:t>
            </a:r>
          </a:p>
          <a:p xmlns:a="http://schemas.openxmlformats.org/drawingml/2006/main">
            <a:r>
              <a:t>Named-account targeting is a proposed acquisition process rather than a claim that a verified target list exists. Identify unique US swim, tennis and sports organizations meeting household-dues, staffed-entry and one-venue profile; reach operational manager plus spending approver. Track qualified target count and validated annual subscription price for a bottom-up serviceable-market estimate. Broad sector totals are not multiplied into software TAM. Current demo and proposal interest supports founder-led selling; channel conversion and customer-acquisition cost are not yet measured.</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Founder biography from user-provided context: Katelyn Pauley is a software developer, Clubward product builder, US Marine Corps veteran, with 20+ years IT and approximately 10+ years DevOps/SRE experience. Previous positions include Kinsta Support Engineer and Team Lead and InMotion Hosting Technical Support Specialist. This slide does not claim prior startup exits, fundraising history or club-management employment.</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Proposed targets rather than forecasts or existing achievements. From funding close: months 1–3 target 10 paying organizations, months 4–6 target 25, months 7–12 target 50. The 50-account revenue scenario assumes $500 monthly average revenue and therefore $25,000 MRR/$300,000 ARR. Actual pricing may differ, especially for limited-scope modules or discounted organizations. The target requires customers beyond the current three advanced prospects. An illustrative acquisition requirement is 200 qualified demos over 12 months at an assumed 25% demo-to-paid close rate, approximately 17 demos per month; this is a planning hypothesis with no measured conversion rate. Seasonality, buying committees, onboarding capacity and retention may change the timing. Track time to first operational workflow, onboarding hours, hosting/support cost and 90-day retention of eligible cohorts.</a:t>
            </a:r>
          </a:p>
          <a:p xmlns:a="http://schemas.openxmlformats.org/drawingml/2006/main">
            <a:r>
              <a:t>Cumulative launch targets are planned, not current achievements. 40+60+100=200 qualified demos; at assumed 25% conversion these produce 10+15+25=50 launches if all close and launch in the period. Closing is not identical to launching; implementation and buying-cycle timing must be measured. Cumulative launches are not a claim of 50 retained customers. $25,000 MRR requires 50 active accounts paying assumed $500 monthly average; ARR at that point is $300,000. Measure 90-day retention only for cohorts with sufficient observation time. Retention and onboarding cost determine when to increase acquisition.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Proposed working funding plan within the founder’s original $100,000–$250,000 range. Target $200,000. Team/founder capacity and early sales $80,000 (40%), onboarding/migration/training/delivery $40,000 (20%), product reliability/infrastructure $30,000 (15%), acquisition experiments $30,000 (15%), operating reserve $20,000 (10%). Total $200,000 and 100%. These are proposed category budgets, not actual salaries, vendor quotes, approved expenses or historical burn. Team capacity covers core founder/team time; the delivery category covers additional implementation and support capacity, so expenditure allocation must avoid double counting. Planned deployment $180,000 over 12 months averages $15,000 gross operating spend monthly, with $20,000 reserved. Excludes existing cash and revenue. Financing/transaction costs reduce net proceeds unless accommodated within the operating categories. Burn can vary month to month. Minimum $100,000 supports approximately 6 months and upper amount $250,000 approximately 15 months at the same spend assumption and 10% reserve. Final financing vehicle and terms remain subject to definitive agreements.</a:t>
            </a:r>
          </a:p>
          <a:p xmlns:a="http://schemas.openxmlformats.org/drawingml/2006/main">
            <a:r>
              <a:t>Ask remains a proposed $200,000 working target. Budget allocation is unchanged: team/sales80k, delivery40k, reliability/infra30k, acquisition30k, reserve20k. Team and delivery allocations must avoid double counting. First paid launches, repeatable sales and observed unit economics are the intended evidence purchased by the round. Appendix slide16 models pricing and average delivery-budget allocation; slide17 models runway.</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Illustrative pricing sensitivity. At 50 retained active paying accounts: assumed monthly average $300 produces $15,000 MRR/$180,000 ARR; $500 produces $25,000 MRR/$300,000 ARR; $700 produces $35,000 MRR/$420,000 ARR. Figures exclude processing fees, one-time receipts and costs; these are not verified published prices or forecasts. Proposed $40,000 migration/training/delivery allocation divided by planned 50 launches equals $800 average allocation per launch. This does not establish actual onboarding cost, customer-acquisition cost, gross margin or payback. Delivery spend can include ongoing work and must not be double-counted against team capacity. Recurring support/hosting costs must be measured separately from launch labor. Gross-margin assessment requires recognized subscription revenue and the actual cost of serving customers, neither of which is validated by this table.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Scenario arithmetic: reserve equals 10% of each raise; operating budget equals 90%. At assumed average monthly gross spending of $15,000, $90,000/15,000=6 months; $180,000/15,000=12 months; $225,000/15,000=15 months. This is conditional scenario runway, not measured current runway or an approved budget. No actual burn, current cash balance, financing fees or future revenue has been verified. Fees reduce deployable proceeds and runway unless covered within this spending plan. Additional customer receipts could extend runway but are intentionally excluded from the calculation. Minimum funding may require sequencing or fewer experiments.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US segment context, not a single measured software TAM or a count of qualified customers. 1) CMAA reports approximately 5,659 private clubs based on 2023 data. Its February 2025 Board Brief explicitly lists Golf Clubs, Country Clubs, City/Athletic Clubs (including dining-only clubs), Yacht Clubs and Tennis/Racquet Clubs. These can have swimming or fitness amenities, but this source does not establish coverage of every standalone recreational swim club, ski club or commercial gym. The detailed economic impact analysis focuses on 3,887 identifiable clubs with revenue above $1 million. Source: https://www.cmaa.org/board-brief/board-brief-issues/february-2025/ . 2) HFA published a count of 55,294 health club and studio locations in the United States on May 7, 2024, based on analysis compiled by John Dunham and Associates. This is a location count, including chain locations, rather than unique independent organizations or procurement accounts. Source: https://www.healthandfitness.org/the-u-s-health-and-fitness-industry-is-a-22-4-billion-economic-powerhouse/ . 3) USA Swimming’s Find A Team directory describes 2,800+ USA Swimming clubs. These are clubs on the competitive side of swimming. The number is a partial indicator and excludes many recreational/seasonal membership swim clubs, unaffiliated swim teams and other aquatic organizations. It is not a census of privately owned or member-owned swimming facilities. Source: https://www.usaswimming.org/home/find-a-team?findATeamKey=2162 . 4) The Foundation for Community Association Research estimates 373,000 US community associations in its 2025 Fact Book, including planned communities, condominium communities and housing cooperatives. These are an adjacent residential association segment, and not all have shared amenities or fit Clubward. Source: https://foundation.caionline.org/publications/factbook/statistical-review/ . All sources accessed October 3, 2026. The bottom line identifies relevant additional segments, including recreational swim and ski clubs, without claiming a verified current nationwide count. NSCF has a historical March 25, 2020 release describing 640 affiliated ski clubs, but this is old and partial, so it is not included as a current market figure. Source: https://skifederation.org/national-ski-council-federation-expresses-support-to-ski-industry/ . Categories overlap, differ in source year and count locations or organizations under different definitions. Do not add them into a combined private-club count. Independent buyer counts, software budgets, feature requirements and reachable segment size still need validation.</a:t>
            </a:r>
          </a:p>
          <a:p xmlns:a="http://schemas.openxmlformats.org/drawingml/2006/main">
            <a:r>
              <a:t> Bottom-up serviceable-market method: count unique organizations that fit the initial customer profile and can be reached, then multiply by validated annual subscription revenue. No verified qualified buyer count is available, so this deck does not assert a numerical serviceable market or multiply sector totals into software TAM.</a:t>
            </a:r>
          </a:p>
          <a:p xmlns:a="http://schemas.openxmlformats.org/drawingml/2006/main">
            <a:r>
              <a:t>Broad market evidence is moved to the appendix to avoid implying that traditional clubs, fitness locations, USA Swimming competitive teams and community associations are the initial serviceable software market. Source definitions and overlap remain unchanged. Core GTM targets community swim, tennis and sports clubs with household memberships and staffed venues; broader editions and adjacent workflows follow commercial evidence.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US evidence: Momentive Software commissioned Edge Research to survey 306 adults in the United States working at nonprofit organizations at director/manager level or higher, using sector lists. Online fieldwork ran February 25 to March 10, 2025. Methodology is on printed page 4. Printed page 6 states 34% consider themselves technology laggards. The deck describes these respondents as late adopters, consistent with the report's technology adoption discussion. Printed page 16 states that 60% overall agree technology is transforming their organization for the better. These are respondents' assessments, not measured ROI or experimentally established effects. This vendor-commissioned study describes an adjacent nonprofit sector, not a representative sample of US clubs or all organizations. It does not estimate Clubward adoption, customer acquisition, retention, product-market fit or probability of success. Clubward's connected-workflows paragraph describes the platform, rather than a measured finding from the survey. Primary report: https://go.momentivesoftware.com/hubfs/001%20Momentive%20Software/MS-Research%20Study/Whitepaper_NP_Research-Study_MP_2025.pdf . Accessed October 3, 2026. Additional UK/Ireland club research appears in the appendix.</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The 2025 Golf Club Software Technology Report surveyed 134 golf club managers in the UK and Ireland. GCMA describes the research as commissioned in July 2024 by GCMA, The Golf Club Secretary, Scottish Golf Club Managers Association, UK Golf Federation and Club Management Association of Ireland; developed by Players 1st in consultation with Golf Genius. Source: https://gcma.org.uk/news/what-we-learned-from-the-golf-club-software-technology-report/ (March 5, 2025). Golf Genius reports 64.18% using a mix of software providers, rounded to 64% here. Source: https://golfgenius.com/about/international/blog/one-big-system-vs.-pick-and-mix-what-works-better (July 25, 2025). Golf Genius reports two-thirds actively exploring alternatives, summarized as 66%. It also describes product fit and innovation as reasons for considering a switch. Source: https://golfgenius.com/about/international/blog/best-in-breed-1?hs_amp=true (June 18, 2025). Accessed October 3, 2026. The research covers an adjacent golf-club segment and includes vendor involvement; it is not a representative study of all US community clubs or all organizations. Using multiple providers does not establish that those tools are disconnected or outdated. The lower portion frames Clubward’s qualitative operating-problem thesis, without claiming measured administrative savings.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Proposed structure for discussion, not a representation that investment terms or the recipient have been finalized. Prior founder discussions identify Domentra Holdings LLC as the commercial operating entity with licensed rights for the platform previously branded PoolPulse. The current Clubward investment recipient was not conclusively established in available records, so Domentra is explicitly proposed. No claim that Domentra owns all underlying source-code IP. Prior license context contains differing descriptions of brand-specific versus broader exclusivity, so this slide does not represent confirmed exclusive rights across every brand or market. Definitive transaction diligence should establish the Clubward brand, current license scope, rebranding and derivative rights, duration/termination, assignment, service continuity, and any ability of other parties to commercialize the shared core. No SAFE, valuation cap, discount, security or cap table terms are invented.</a:t>
            </a:r>
          </a:p>
          <a:p xmlns:a="http://schemas.openxmlformats.org/drawingml/2006/main">
            <a:r>
              <a:t>No definitive recipient, security terms, royalty economics or license execution is inferred. The current proposed commercial structure is preserved pending finalized transaction documents. No assertion about who owns or does not own source-code IP is introduced.</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2e89f1c888d64ec7"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ceca0a76dfa0460c" /></Relationships>
</file>

<file path=ppt/slideLayouts/_rels/slideLayout3.xml.rels>&#65279;<?xml version="1.0" encoding="utf-8"?><Relationships xmlns="http://schemas.openxmlformats.org/package/2006/relationships"><Relationship Type="http://schemas.openxmlformats.org/officeDocument/2006/relationships/slideMaster" Target="/ppt/slideMasters/slideMaster1.xml" Id="R70ada8e824f44491" /></Relationships>
</file>

<file path=ppt/slideLayouts/_rels/slideLayout4.xml.rels>&#65279;<?xml version="1.0" encoding="utf-8"?><Relationships xmlns="http://schemas.openxmlformats.org/package/2006/relationships"><Relationship Type="http://schemas.openxmlformats.org/officeDocument/2006/relationships/slideMaster" Target="/ppt/slideMasters/slideMaster1.xml" Id="R8f35bbf4a96d40a3" /></Relationships>
</file>

<file path=ppt/slideLayouts/_rels/slideLayout5.xml.rels>&#65279;<?xml version="1.0" encoding="utf-8"?><Relationships xmlns="http://schemas.openxmlformats.org/package/2006/relationships"><Relationship Type="http://schemas.openxmlformats.org/officeDocument/2006/relationships/slideMaster" Target="/ppt/slideMasters/slideMaster1.xml" Id="Rb3a145d7f5294833" /></Relationships>
</file>

<file path=ppt/slideLayouts/_rels/slideLayout6.xml.rels>&#65279;<?xml version="1.0" encoding="utf-8"?><Relationships xmlns="http://schemas.openxmlformats.org/package/2006/relationships"><Relationship Type="http://schemas.openxmlformats.org/officeDocument/2006/relationships/slideMaster" Target="/ppt/slideMasters/slideMaster1.xml" Id="R7dcdba4a24c445c1"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
        <p:nvSpPr>
          <p:cNvPr id="4" name="Accent rule">
            <a:extLst xmlns:a="http://schemas.openxmlformats.org/drawingml/2006/main">
              <a:ext uri="{FF2B5EF4-FFF2-40B4-BE49-F238E27FC236}">
                <a16:creationId xmlns:a16="http://schemas.microsoft.com/office/drawing/2014/main" id="{1EF58279-BFC4-454F-963B-39A772D1AF69}"/>
              </a:ext>
            </a:extLst>
          </p:cNvPr>
          <p:cNvSpPr>
            <a:spLocks xmlns:a="http://schemas.openxmlformats.org/drawingml/2006/main" noGrp="1"/>
          </p:cNvSpPr>
          <p:nvPr/>
        </p:nvSpPr>
        <p:spPr>
          <a:xfrm xmlns:a="http://schemas.openxmlformats.org/drawingml/2006/main">
            <a:off x="5791200" y="2209800"/>
            <a:ext cx="609600" cy="38100"/>
          </a:xfrm>
          <a:prstGeom xmlns:a="http://schemas.openxmlformats.org/drawingml/2006/main" prst="rect">
            <a:avLst/>
          </a:prstGeom>
          <a:solidFill xmlns:a="http://schemas.openxmlformats.org/drawingml/2006/main">
            <a:schemeClr val="accent1"/>
          </a:solidFill>
          <a:ln xmlns:a="http://schemas.openxmlformats.org/drawingml/2006/main">
            <a:noFill/>
            <a:prstDash val="solid"/>
          </a:ln>
        </p:spPr>
      </p:sp>
      <p:sp>
        <p:nvSpPr>
          <p:cNvPr id="2" name="Title">
            <a:extLst xmlns:a="http://schemas.openxmlformats.org/drawingml/2006/main">
              <a:ext uri="{FF2B5EF4-FFF2-40B4-BE49-F238E27FC236}">
                <a16:creationId xmlns:a16="http://schemas.microsoft.com/office/drawing/2014/main" id="{E768279D-F41E-4742-8CFC-47545F2EAEC3}"/>
              </a:ext>
            </a:extLst>
          </p:cNvPr>
          <p:cNvSpPr>
            <a:spLocks xmlns:a="http://schemas.openxmlformats.org/drawingml/2006/main" noGrp="1"/>
          </p:cNvSpPr>
          <p:nvPr>
            <p:ph type="title" idx="0"/>
          </p:nvPr>
        </p:nvSpPr>
        <p:spPr>
          <a:xfrm xmlns:a="http://schemas.openxmlformats.org/drawingml/2006/main">
            <a:off x="1219200" y="2590800"/>
            <a:ext cx="9753600" cy="9906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lvl1pPr marL="0" indent="0">
              <a:lnSpc>
                <a:spcPct val="110000"/>
              </a:lnSpc>
              <a:spcBef>
                <a:spcPts val="0"/>
              </a:spcBef>
              <a:spcAft>
                <a:spcPts val="0"/>
              </a:spcAft>
              <a:buNone/>
              <a:defRPr/>
            </a:lvl1pPr>
            <a:lvl2pPr marL="0" indent="0">
              <a:lnSpc>
                <a:spcPct val="110000"/>
              </a:lnSpc>
              <a:spcBef>
                <a:spcPts val="0"/>
              </a:spcBef>
              <a:spcAft>
                <a:spcPts val="0"/>
              </a:spcAft>
              <a:buNone/>
              <a:defRPr/>
            </a:lvl2pPr>
            <a:lvl3pPr marL="0" indent="0">
              <a:lnSpc>
                <a:spcPct val="110000"/>
              </a:lnSpc>
              <a:spcBef>
                <a:spcPts val="0"/>
              </a:spcBef>
              <a:spcAft>
                <a:spcPts val="0"/>
              </a:spcAft>
              <a:buNone/>
              <a:defRPr/>
            </a:lvl3pPr>
            <a:lvl4pPr marL="0" indent="0">
              <a:lnSpc>
                <a:spcPct val="110000"/>
              </a:lnSpc>
              <a:spcBef>
                <a:spcPts val="0"/>
              </a:spcBef>
              <a:spcAft>
                <a:spcPts val="0"/>
              </a:spcAft>
              <a:buNone/>
              <a:defRPr/>
            </a:lvl4pPr>
            <a:lvl5pPr marL="0" indent="0">
              <a:lnSpc>
                <a:spcPct val="110000"/>
              </a:lnSpc>
              <a:spcBef>
                <a:spcPts val="0"/>
              </a:spcBef>
              <a:spcAft>
                <a:spcPts val="0"/>
              </a:spcAft>
              <a:buNone/>
              <a:defRPr/>
            </a:lvl5pPr>
            <a:lvl6pPr marL="0" indent="0">
              <a:lnSpc>
                <a:spcPct val="110000"/>
              </a:lnSpc>
              <a:spcBef>
                <a:spcPts val="0"/>
              </a:spcBef>
              <a:spcAft>
                <a:spcPts val="0"/>
              </a:spcAft>
              <a:buNone/>
              <a:defRPr/>
            </a:lvl6pPr>
            <a:lvl7pPr marL="0" indent="0">
              <a:lnSpc>
                <a:spcPct val="110000"/>
              </a:lnSpc>
              <a:spcBef>
                <a:spcPts val="0"/>
              </a:spcBef>
              <a:spcAft>
                <a:spcPts val="0"/>
              </a:spcAft>
              <a:buNone/>
              <a:defRPr/>
            </a:lvl7pPr>
            <a:lvl8pPr marL="0" indent="0">
              <a:lnSpc>
                <a:spcPct val="110000"/>
              </a:lnSpc>
              <a:spcBef>
                <a:spcPts val="0"/>
              </a:spcBef>
              <a:spcAft>
                <a:spcPts val="0"/>
              </a:spcAft>
              <a:buNone/>
              <a:defRPr/>
            </a:lvl8pPr>
            <a:lvl9pPr marL="0" indent="0">
              <a:lnSpc>
                <a:spcPct val="110000"/>
              </a:lnSpc>
              <a:spcBef>
                <a:spcPts val="0"/>
              </a:spcBef>
              <a:spcAft>
                <a:spcPts val="0"/>
              </a:spcAft>
              <a:buNone/>
              <a:defRPr/>
            </a:lvl9pPr>
          </a:lstStyle>
          <a:p xmlns:a="http://schemas.openxmlformats.org/drawingml/2006/main"/>
        </p:txBody>
      </p:sp>
      <p:sp>
        <p:nvSpPr>
          <p:cNvPr id="3" name="Subtitle">
            <a:extLst xmlns:a="http://schemas.openxmlformats.org/drawingml/2006/main">
              <a:ext uri="{FF2B5EF4-FFF2-40B4-BE49-F238E27FC236}">
                <a16:creationId xmlns:a16="http://schemas.microsoft.com/office/drawing/2014/main" id="{D4F72991-4D33-4011-8B0D-4E38E6AA109D}"/>
              </a:ext>
            </a:extLst>
          </p:cNvPr>
          <p:cNvSpPr>
            <a:spLocks xmlns:a="http://schemas.openxmlformats.org/drawingml/2006/main" noGrp="1"/>
          </p:cNvSpPr>
          <p:nvPr>
            <p:ph type="subTitle" idx="1"/>
          </p:nvPr>
        </p:nvSpPr>
        <p:spPr>
          <a:xfrm xmlns:a="http://schemas.openxmlformats.org/drawingml/2006/main">
            <a:off x="1828800" y="3771900"/>
            <a:ext cx="8534400" cy="762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lvl1pPr marL="0" indent="0">
              <a:lnSpc>
                <a:spcPct val="110000"/>
              </a:lnSpc>
              <a:spcBef>
                <a:spcPts val="0"/>
              </a:spcBef>
              <a:spcAft>
                <a:spcPts val="0"/>
              </a:spcAft>
              <a:buNone/>
              <a:defRPr/>
            </a:lvl1pPr>
            <a:lvl2pPr marL="0" indent="0">
              <a:lnSpc>
                <a:spcPct val="110000"/>
              </a:lnSpc>
              <a:spcBef>
                <a:spcPts val="0"/>
              </a:spcBef>
              <a:spcAft>
                <a:spcPts val="0"/>
              </a:spcAft>
              <a:buNone/>
              <a:defRPr/>
            </a:lvl2pPr>
            <a:lvl3pPr marL="0" indent="0">
              <a:lnSpc>
                <a:spcPct val="110000"/>
              </a:lnSpc>
              <a:spcBef>
                <a:spcPts val="0"/>
              </a:spcBef>
              <a:spcAft>
                <a:spcPts val="0"/>
              </a:spcAft>
              <a:buNone/>
              <a:defRPr/>
            </a:lvl3pPr>
            <a:lvl4pPr marL="0" indent="0">
              <a:lnSpc>
                <a:spcPct val="110000"/>
              </a:lnSpc>
              <a:spcBef>
                <a:spcPts val="0"/>
              </a:spcBef>
              <a:spcAft>
                <a:spcPts val="0"/>
              </a:spcAft>
              <a:buNone/>
              <a:defRPr/>
            </a:lvl4pPr>
            <a:lvl5pPr marL="0" indent="0">
              <a:lnSpc>
                <a:spcPct val="110000"/>
              </a:lnSpc>
              <a:spcBef>
                <a:spcPts val="0"/>
              </a:spcBef>
              <a:spcAft>
                <a:spcPts val="0"/>
              </a:spcAft>
              <a:buNone/>
              <a:defRPr/>
            </a:lvl5pPr>
            <a:lvl6pPr marL="0" indent="0">
              <a:lnSpc>
                <a:spcPct val="110000"/>
              </a:lnSpc>
              <a:spcBef>
                <a:spcPts val="0"/>
              </a:spcBef>
              <a:spcAft>
                <a:spcPts val="0"/>
              </a:spcAft>
              <a:buNone/>
              <a:defRPr/>
            </a:lvl6pPr>
            <a:lvl7pPr marL="0" indent="0">
              <a:lnSpc>
                <a:spcPct val="110000"/>
              </a:lnSpc>
              <a:spcBef>
                <a:spcPts val="0"/>
              </a:spcBef>
              <a:spcAft>
                <a:spcPts val="0"/>
              </a:spcAft>
              <a:buNone/>
              <a:defRPr/>
            </a:lvl7pPr>
            <a:lvl8pPr marL="0" indent="0">
              <a:lnSpc>
                <a:spcPct val="110000"/>
              </a:lnSpc>
              <a:spcBef>
                <a:spcPts val="0"/>
              </a:spcBef>
              <a:spcAft>
                <a:spcPts val="0"/>
              </a:spcAft>
              <a:buNone/>
              <a:defRPr/>
            </a:lvl8pPr>
            <a:lvl9pPr marL="0" indent="0">
              <a:lnSpc>
                <a:spcPct val="110000"/>
              </a:lnSpc>
              <a:spcBef>
                <a:spcPts val="0"/>
              </a:spcBef>
              <a:spcAft>
                <a:spcPts val="0"/>
              </a:spcAft>
              <a:buNone/>
              <a:defRPr/>
            </a:lvl9pPr>
          </a:lstStyle>
          <a:p xmlns:a="http://schemas.openxmlformats.org/drawingml/2006/main"/>
        </p:txBody>
      </p:sp>
    </p:spTree>
  </p:cSld>
</p:sldLayout>
</file>

<file path=ppt/slideLayouts/slideLayout2.xml><?xml version="1.0" encoding="utf-8"?>
<p:sldLayout xmlns:p="http://schemas.openxmlformats.org/presentationml/2006/main">
  <p:cSld name="Section Header">
    <p:spTree>
      <p:nvGrpSpPr>
        <p:cNvPr id="1" name=""/>
        <p:cNvGrpSpPr/>
        <p:nvPr/>
      </p:nvGrpSpPr>
      <p:grpSpPr>
        <a:xfrm xmlns:a="http://schemas.openxmlformats.org/drawingml/2006/main"/>
      </p:grpSpPr>
      <p:sp>
        <p:nvSpPr>
          <p:cNvPr id="3" name="Accent rule">
            <a:extLst xmlns:a="http://schemas.openxmlformats.org/drawingml/2006/main">
              <a:ext uri="{FF2B5EF4-FFF2-40B4-BE49-F238E27FC236}">
                <a16:creationId xmlns:a16="http://schemas.microsoft.com/office/drawing/2014/main" id="{13D970DE-AD91-4DB3-9E40-8E51C7ED0391}"/>
              </a:ext>
            </a:extLst>
          </p:cNvPr>
          <p:cNvSpPr>
            <a:spLocks xmlns:a="http://schemas.openxmlformats.org/drawingml/2006/main" noGrp="1"/>
          </p:cNvSpPr>
          <p:nvPr/>
        </p:nvSpPr>
        <p:spPr>
          <a:xfrm xmlns:a="http://schemas.openxmlformats.org/drawingml/2006/main">
            <a:off x="5791200" y="2476500"/>
            <a:ext cx="609600" cy="38100"/>
          </a:xfrm>
          <a:prstGeom xmlns:a="http://schemas.openxmlformats.org/drawingml/2006/main" prst="rect">
            <a:avLst/>
          </a:prstGeom>
          <a:solidFill xmlns:a="http://schemas.openxmlformats.org/drawingml/2006/main">
            <a:schemeClr val="accent1"/>
          </a:solidFill>
          <a:ln xmlns:a="http://schemas.openxmlformats.org/drawingml/2006/main">
            <a:noFill/>
            <a:prstDash val="solid"/>
          </a:ln>
        </p:spPr>
      </p:sp>
      <p:sp>
        <p:nvSpPr>
          <p:cNvPr id="2" name="Section title">
            <a:extLst xmlns:a="http://schemas.openxmlformats.org/drawingml/2006/main">
              <a:ext uri="{FF2B5EF4-FFF2-40B4-BE49-F238E27FC236}">
                <a16:creationId xmlns:a16="http://schemas.microsoft.com/office/drawing/2014/main" id="{8D87E9E8-89E9-45BE-AC75-8F240F17B3BC}"/>
              </a:ext>
            </a:extLst>
          </p:cNvPr>
          <p:cNvSpPr>
            <a:spLocks xmlns:a="http://schemas.openxmlformats.org/drawingml/2006/main" noGrp="1"/>
          </p:cNvSpPr>
          <p:nvPr>
            <p:ph type="title" idx="0"/>
          </p:nvPr>
        </p:nvSpPr>
        <p:spPr>
          <a:xfrm xmlns:a="http://schemas.openxmlformats.org/drawingml/2006/main">
            <a:off x="1219200" y="2857500"/>
            <a:ext cx="9753600" cy="1143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lvl1pPr marL="0" indent="0">
              <a:lnSpc>
                <a:spcPct val="110000"/>
              </a:lnSpc>
              <a:spcBef>
                <a:spcPts val="0"/>
              </a:spcBef>
              <a:spcAft>
                <a:spcPts val="0"/>
              </a:spcAft>
              <a:buNone/>
              <a:defRPr/>
            </a:lvl1pPr>
            <a:lvl2pPr marL="0" indent="0">
              <a:lnSpc>
                <a:spcPct val="110000"/>
              </a:lnSpc>
              <a:spcBef>
                <a:spcPts val="0"/>
              </a:spcBef>
              <a:spcAft>
                <a:spcPts val="0"/>
              </a:spcAft>
              <a:buNone/>
              <a:defRPr/>
            </a:lvl2pPr>
            <a:lvl3pPr marL="0" indent="0">
              <a:lnSpc>
                <a:spcPct val="110000"/>
              </a:lnSpc>
              <a:spcBef>
                <a:spcPts val="0"/>
              </a:spcBef>
              <a:spcAft>
                <a:spcPts val="0"/>
              </a:spcAft>
              <a:buNone/>
              <a:defRPr/>
            </a:lvl3pPr>
            <a:lvl4pPr marL="0" indent="0">
              <a:lnSpc>
                <a:spcPct val="110000"/>
              </a:lnSpc>
              <a:spcBef>
                <a:spcPts val="0"/>
              </a:spcBef>
              <a:spcAft>
                <a:spcPts val="0"/>
              </a:spcAft>
              <a:buNone/>
              <a:defRPr/>
            </a:lvl4pPr>
            <a:lvl5pPr marL="0" indent="0">
              <a:lnSpc>
                <a:spcPct val="110000"/>
              </a:lnSpc>
              <a:spcBef>
                <a:spcPts val="0"/>
              </a:spcBef>
              <a:spcAft>
                <a:spcPts val="0"/>
              </a:spcAft>
              <a:buNone/>
              <a:defRPr/>
            </a:lvl5pPr>
            <a:lvl6pPr marL="0" indent="0">
              <a:lnSpc>
                <a:spcPct val="110000"/>
              </a:lnSpc>
              <a:spcBef>
                <a:spcPts val="0"/>
              </a:spcBef>
              <a:spcAft>
                <a:spcPts val="0"/>
              </a:spcAft>
              <a:buNone/>
              <a:defRPr/>
            </a:lvl6pPr>
            <a:lvl7pPr marL="0" indent="0">
              <a:lnSpc>
                <a:spcPct val="110000"/>
              </a:lnSpc>
              <a:spcBef>
                <a:spcPts val="0"/>
              </a:spcBef>
              <a:spcAft>
                <a:spcPts val="0"/>
              </a:spcAft>
              <a:buNone/>
              <a:defRPr/>
            </a:lvl7pPr>
            <a:lvl8pPr marL="0" indent="0">
              <a:lnSpc>
                <a:spcPct val="110000"/>
              </a:lnSpc>
              <a:spcBef>
                <a:spcPts val="0"/>
              </a:spcBef>
              <a:spcAft>
                <a:spcPts val="0"/>
              </a:spcAft>
              <a:buNone/>
              <a:defRPr/>
            </a:lvl8pPr>
            <a:lvl9pPr marL="0" indent="0">
              <a:lnSpc>
                <a:spcPct val="110000"/>
              </a:lnSpc>
              <a:spcBef>
                <a:spcPts val="0"/>
              </a:spcBef>
              <a:spcAft>
                <a:spcPts val="0"/>
              </a:spcAft>
              <a:buNone/>
              <a:defRPr/>
            </a:lvl9pPr>
          </a:lstStyle>
          <a:p xmlns:a="http://schemas.openxmlformats.org/drawingml/2006/main"/>
        </p:txBody>
      </p:sp>
    </p:spTree>
  </p:cSld>
</p:sldLayout>
</file>

<file path=ppt/slideLayouts/slideLayout3.xml><?xml version="1.0" encoding="utf-8"?>
<p:sldLayout xmlns:p="http://schemas.openxmlformats.org/presentationml/2006/main">
  <p:cSld name="Title and Body">
    <p:spTree>
      <p:nvGrpSpPr>
        <p:cNvPr id="1" name=""/>
        <p:cNvGrpSpPr/>
        <p:nvPr/>
      </p:nvGrpSpPr>
      <p:grpSpPr>
        <a:xfrm xmlns:a="http://schemas.openxmlformats.org/drawingml/2006/main"/>
      </p:grpSpPr>
      <p:sp>
        <p:nvSpPr>
          <p:cNvPr id="4" name="Accent rule">
            <a:extLst xmlns:a="http://schemas.openxmlformats.org/drawingml/2006/main">
              <a:ext uri="{FF2B5EF4-FFF2-40B4-BE49-F238E27FC236}">
                <a16:creationId xmlns:a16="http://schemas.microsoft.com/office/drawing/2014/main" id="{8EF8F4E2-EDD8-471B-B055-9C492DE6AF1D}"/>
              </a:ext>
            </a:extLst>
          </p:cNvPr>
          <p:cNvSpPr>
            <a:spLocks xmlns:a="http://schemas.openxmlformats.org/drawingml/2006/main" noGrp="1"/>
          </p:cNvSpPr>
          <p:nvPr/>
        </p:nvSpPr>
        <p:spPr>
          <a:xfrm xmlns:a="http://schemas.openxmlformats.org/drawingml/2006/main">
            <a:off x="685800" y="1524000"/>
            <a:ext cx="609600" cy="38100"/>
          </a:xfrm>
          <a:prstGeom xmlns:a="http://schemas.openxmlformats.org/drawingml/2006/main" prst="rect">
            <a:avLst/>
          </a:prstGeom>
          <a:solidFill xmlns:a="http://schemas.openxmlformats.org/drawingml/2006/main">
            <a:schemeClr val="accent1"/>
          </a:solidFill>
          <a:ln xmlns:a="http://schemas.openxmlformats.org/drawingml/2006/main">
            <a:noFill/>
            <a:prstDash val="solid"/>
          </a:ln>
        </p:spPr>
      </p:sp>
      <p:sp>
        <p:nvSpPr>
          <p:cNvPr id="2" name="Title">
            <a:extLst xmlns:a="http://schemas.openxmlformats.org/drawingml/2006/main">
              <a:ext uri="{FF2B5EF4-FFF2-40B4-BE49-F238E27FC236}">
                <a16:creationId xmlns:a16="http://schemas.microsoft.com/office/drawing/2014/main" id="{9072D2AD-CFC8-4BBC-AE59-769964CB8AE8}"/>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lvl1pPr marL="0" indent="0">
              <a:lnSpc>
                <a:spcPct val="110000"/>
              </a:lnSpc>
              <a:spcBef>
                <a:spcPts val="0"/>
              </a:spcBef>
              <a:spcAft>
                <a:spcPts val="0"/>
              </a:spcAft>
              <a:buNone/>
              <a:defRPr/>
            </a:lvl1pPr>
            <a:lvl2pPr marL="0" indent="0">
              <a:lnSpc>
                <a:spcPct val="110000"/>
              </a:lnSpc>
              <a:spcBef>
                <a:spcPts val="0"/>
              </a:spcBef>
              <a:spcAft>
                <a:spcPts val="0"/>
              </a:spcAft>
              <a:buNone/>
              <a:defRPr/>
            </a:lvl2pPr>
            <a:lvl3pPr marL="0" indent="0">
              <a:lnSpc>
                <a:spcPct val="110000"/>
              </a:lnSpc>
              <a:spcBef>
                <a:spcPts val="0"/>
              </a:spcBef>
              <a:spcAft>
                <a:spcPts val="0"/>
              </a:spcAft>
              <a:buNone/>
              <a:defRPr/>
            </a:lvl3pPr>
            <a:lvl4pPr marL="0" indent="0">
              <a:lnSpc>
                <a:spcPct val="110000"/>
              </a:lnSpc>
              <a:spcBef>
                <a:spcPts val="0"/>
              </a:spcBef>
              <a:spcAft>
                <a:spcPts val="0"/>
              </a:spcAft>
              <a:buNone/>
              <a:defRPr/>
            </a:lvl4pPr>
            <a:lvl5pPr marL="0" indent="0">
              <a:lnSpc>
                <a:spcPct val="110000"/>
              </a:lnSpc>
              <a:spcBef>
                <a:spcPts val="0"/>
              </a:spcBef>
              <a:spcAft>
                <a:spcPts val="0"/>
              </a:spcAft>
              <a:buNone/>
              <a:defRPr/>
            </a:lvl5pPr>
            <a:lvl6pPr marL="0" indent="0">
              <a:lnSpc>
                <a:spcPct val="110000"/>
              </a:lnSpc>
              <a:spcBef>
                <a:spcPts val="0"/>
              </a:spcBef>
              <a:spcAft>
                <a:spcPts val="0"/>
              </a:spcAft>
              <a:buNone/>
              <a:defRPr/>
            </a:lvl6pPr>
            <a:lvl7pPr marL="0" indent="0">
              <a:lnSpc>
                <a:spcPct val="110000"/>
              </a:lnSpc>
              <a:spcBef>
                <a:spcPts val="0"/>
              </a:spcBef>
              <a:spcAft>
                <a:spcPts val="0"/>
              </a:spcAft>
              <a:buNone/>
              <a:defRPr/>
            </a:lvl7pPr>
            <a:lvl8pPr marL="0" indent="0">
              <a:lnSpc>
                <a:spcPct val="110000"/>
              </a:lnSpc>
              <a:spcBef>
                <a:spcPts val="0"/>
              </a:spcBef>
              <a:spcAft>
                <a:spcPts val="0"/>
              </a:spcAft>
              <a:buNone/>
              <a:defRPr/>
            </a:lvl8pPr>
            <a:lvl9pPr marL="0" indent="0">
              <a:lnSpc>
                <a:spcPct val="110000"/>
              </a:lnSpc>
              <a:spcBef>
                <a:spcPts val="0"/>
              </a:spcBef>
              <a:spcAft>
                <a:spcPts val="0"/>
              </a:spcAft>
              <a:buNone/>
              <a:defRPr/>
            </a:lvl9pPr>
          </a:lstStyle>
          <a:p xmlns:a="http://schemas.openxmlformats.org/drawingml/2006/main"/>
        </p:txBody>
      </p:sp>
      <p:sp>
        <p:nvSpPr>
          <p:cNvPr id="3" name="Body">
            <a:extLst xmlns:a="http://schemas.openxmlformats.org/drawingml/2006/main">
              <a:ext uri="{FF2B5EF4-FFF2-40B4-BE49-F238E27FC236}">
                <a16:creationId xmlns:a16="http://schemas.microsoft.com/office/drawing/2014/main" id="{21042729-49D8-4853-B043-99096F1F4010}"/>
              </a:ext>
            </a:extLst>
          </p:cNvPr>
          <p:cNvSpPr>
            <a:spLocks xmlns:a="http://schemas.openxmlformats.org/drawingml/2006/main" noGrp="1"/>
          </p:cNvSpPr>
          <p:nvPr>
            <p:ph type="body" idx="1"/>
          </p:nvPr>
        </p:nvSpPr>
        <p:spPr>
          <a:xfrm xmlns:a="http://schemas.openxmlformats.org/drawingml/2006/main">
            <a:off x="685800" y="1905000"/>
            <a:ext cx="108204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lvl1pPr marL="228600" indent="-228600">
              <a:lnSpc>
                <a:spcPct val="110000"/>
              </a:lnSpc>
              <a:spcBef>
                <a:spcPts val="0"/>
              </a:spcBef>
              <a:spcAft>
                <a:spcPts val="1200"/>
              </a:spcAft>
              <a:buChar char="•"/>
              <a:defRPr/>
            </a:lvl1pPr>
            <a:lvl2pPr marL="533400" indent="-228600">
              <a:lnSpc>
                <a:spcPct val="110000"/>
              </a:lnSpc>
              <a:spcBef>
                <a:spcPts val="0"/>
              </a:spcBef>
              <a:spcAft>
                <a:spcPts val="1200"/>
              </a:spcAft>
              <a:buChar char="•"/>
              <a:defRPr/>
            </a:lvl2pPr>
            <a:lvl3pPr marL="838200" indent="-228600">
              <a:lnSpc>
                <a:spcPct val="110000"/>
              </a:lnSpc>
              <a:spcBef>
                <a:spcPts val="0"/>
              </a:spcBef>
              <a:spcAft>
                <a:spcPts val="1200"/>
              </a:spcAft>
              <a:buChar char="•"/>
              <a:defRPr/>
            </a:lvl3pPr>
            <a:lvl4pPr marL="1143000" indent="-228600">
              <a:lnSpc>
                <a:spcPct val="110000"/>
              </a:lnSpc>
              <a:spcBef>
                <a:spcPts val="0"/>
              </a:spcBef>
              <a:spcAft>
                <a:spcPts val="1200"/>
              </a:spcAft>
              <a:buChar char="•"/>
              <a:defRPr/>
            </a:lvl4pPr>
            <a:lvl5pPr marL="1447800" indent="-228600">
              <a:lnSpc>
                <a:spcPct val="110000"/>
              </a:lnSpc>
              <a:spcBef>
                <a:spcPts val="0"/>
              </a:spcBef>
              <a:spcAft>
                <a:spcPts val="1200"/>
              </a:spcAft>
              <a:buChar char="•"/>
              <a:defRPr/>
            </a:lvl5pPr>
            <a:lvl6pPr marL="1752600" indent="-228600">
              <a:lnSpc>
                <a:spcPct val="110000"/>
              </a:lnSpc>
              <a:spcBef>
                <a:spcPts val="0"/>
              </a:spcBef>
              <a:spcAft>
                <a:spcPts val="1200"/>
              </a:spcAft>
              <a:buChar char="•"/>
              <a:defRPr/>
            </a:lvl6pPr>
            <a:lvl7pPr marL="2057400" indent="-228600">
              <a:lnSpc>
                <a:spcPct val="110000"/>
              </a:lnSpc>
              <a:spcBef>
                <a:spcPts val="0"/>
              </a:spcBef>
              <a:spcAft>
                <a:spcPts val="1200"/>
              </a:spcAft>
              <a:buChar char="•"/>
              <a:defRPr/>
            </a:lvl7pPr>
            <a:lvl8pPr marL="2362200" indent="-228600">
              <a:lnSpc>
                <a:spcPct val="110000"/>
              </a:lnSpc>
              <a:spcBef>
                <a:spcPts val="0"/>
              </a:spcBef>
              <a:spcAft>
                <a:spcPts val="1200"/>
              </a:spcAft>
              <a:buChar char="•"/>
              <a:defRPr/>
            </a:lvl8pPr>
            <a:lvl9pPr marL="2667000" indent="-228600">
              <a:lnSpc>
                <a:spcPct val="110000"/>
              </a:lnSpc>
              <a:spcBef>
                <a:spcPts val="0"/>
              </a:spcBef>
              <a:spcAft>
                <a:spcPts val="1200"/>
              </a:spcAft>
              <a:buChar char="•"/>
              <a:defRPr/>
            </a:lvl9pPr>
          </a:lstStyle>
          <a:p xmlns:a="http://schemas.openxmlformats.org/drawingml/2006/main"/>
        </p:txBody>
      </p:sp>
    </p:spTree>
  </p:cSld>
</p:sldLayout>
</file>

<file path=ppt/slideLayouts/slideLayout4.xml><?xml version="1.0" encoding="utf-8"?>
<p:sldLayout xmlns:p="http://schemas.openxmlformats.org/presentationml/2006/main">
  <p:cSld name="Title and Two Column">
    <p:spTree>
      <p:nvGrpSpPr>
        <p:cNvPr id="1" name=""/>
        <p:cNvGrpSpPr/>
        <p:nvPr/>
      </p:nvGrpSpPr>
      <p:grpSpPr>
        <a:xfrm xmlns:a="http://schemas.openxmlformats.org/drawingml/2006/main"/>
      </p:grpSpPr>
      <p:sp>
        <p:nvSpPr>
          <p:cNvPr id="5" name="Accent rule">
            <a:extLst xmlns:a="http://schemas.openxmlformats.org/drawingml/2006/main">
              <a:ext uri="{FF2B5EF4-FFF2-40B4-BE49-F238E27FC236}">
                <a16:creationId xmlns:a16="http://schemas.microsoft.com/office/drawing/2014/main" id="{6829159F-5B45-48EB-9E50-4BE031D29A2F}"/>
              </a:ext>
            </a:extLst>
          </p:cNvPr>
          <p:cNvSpPr>
            <a:spLocks xmlns:a="http://schemas.openxmlformats.org/drawingml/2006/main" noGrp="1"/>
          </p:cNvSpPr>
          <p:nvPr/>
        </p:nvSpPr>
        <p:spPr>
          <a:xfrm xmlns:a="http://schemas.openxmlformats.org/drawingml/2006/main">
            <a:off x="685800" y="1524000"/>
            <a:ext cx="609600" cy="38100"/>
          </a:xfrm>
          <a:prstGeom xmlns:a="http://schemas.openxmlformats.org/drawingml/2006/main" prst="rect">
            <a:avLst/>
          </a:prstGeom>
          <a:solidFill xmlns:a="http://schemas.openxmlformats.org/drawingml/2006/main">
            <a:schemeClr val="accent1"/>
          </a:solidFill>
          <a:ln xmlns:a="http://schemas.openxmlformats.org/drawingml/2006/main">
            <a:noFill/>
            <a:prstDash val="solid"/>
          </a:ln>
        </p:spPr>
      </p:sp>
      <p:sp>
        <p:nvSpPr>
          <p:cNvPr id="2" name="Title">
            <a:extLst xmlns:a="http://schemas.openxmlformats.org/drawingml/2006/main">
              <a:ext uri="{FF2B5EF4-FFF2-40B4-BE49-F238E27FC236}">
                <a16:creationId xmlns:a16="http://schemas.microsoft.com/office/drawing/2014/main" id="{5D4DDC27-8F61-4ADF-B8D1-0FACB24EEC55}"/>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lvl1pPr marL="0" indent="0">
              <a:lnSpc>
                <a:spcPct val="110000"/>
              </a:lnSpc>
              <a:spcBef>
                <a:spcPts val="0"/>
              </a:spcBef>
              <a:spcAft>
                <a:spcPts val="0"/>
              </a:spcAft>
              <a:buNone/>
              <a:defRPr/>
            </a:lvl1pPr>
            <a:lvl2pPr marL="0" indent="0">
              <a:lnSpc>
                <a:spcPct val="110000"/>
              </a:lnSpc>
              <a:spcBef>
                <a:spcPts val="0"/>
              </a:spcBef>
              <a:spcAft>
                <a:spcPts val="0"/>
              </a:spcAft>
              <a:buNone/>
              <a:defRPr/>
            </a:lvl2pPr>
            <a:lvl3pPr marL="0" indent="0">
              <a:lnSpc>
                <a:spcPct val="110000"/>
              </a:lnSpc>
              <a:spcBef>
                <a:spcPts val="0"/>
              </a:spcBef>
              <a:spcAft>
                <a:spcPts val="0"/>
              </a:spcAft>
              <a:buNone/>
              <a:defRPr/>
            </a:lvl3pPr>
            <a:lvl4pPr marL="0" indent="0">
              <a:lnSpc>
                <a:spcPct val="110000"/>
              </a:lnSpc>
              <a:spcBef>
                <a:spcPts val="0"/>
              </a:spcBef>
              <a:spcAft>
                <a:spcPts val="0"/>
              </a:spcAft>
              <a:buNone/>
              <a:defRPr/>
            </a:lvl4pPr>
            <a:lvl5pPr marL="0" indent="0">
              <a:lnSpc>
                <a:spcPct val="110000"/>
              </a:lnSpc>
              <a:spcBef>
                <a:spcPts val="0"/>
              </a:spcBef>
              <a:spcAft>
                <a:spcPts val="0"/>
              </a:spcAft>
              <a:buNone/>
              <a:defRPr/>
            </a:lvl5pPr>
            <a:lvl6pPr marL="0" indent="0">
              <a:lnSpc>
                <a:spcPct val="110000"/>
              </a:lnSpc>
              <a:spcBef>
                <a:spcPts val="0"/>
              </a:spcBef>
              <a:spcAft>
                <a:spcPts val="0"/>
              </a:spcAft>
              <a:buNone/>
              <a:defRPr/>
            </a:lvl6pPr>
            <a:lvl7pPr marL="0" indent="0">
              <a:lnSpc>
                <a:spcPct val="110000"/>
              </a:lnSpc>
              <a:spcBef>
                <a:spcPts val="0"/>
              </a:spcBef>
              <a:spcAft>
                <a:spcPts val="0"/>
              </a:spcAft>
              <a:buNone/>
              <a:defRPr/>
            </a:lvl7pPr>
            <a:lvl8pPr marL="0" indent="0">
              <a:lnSpc>
                <a:spcPct val="110000"/>
              </a:lnSpc>
              <a:spcBef>
                <a:spcPts val="0"/>
              </a:spcBef>
              <a:spcAft>
                <a:spcPts val="0"/>
              </a:spcAft>
              <a:buNone/>
              <a:defRPr/>
            </a:lvl8pPr>
            <a:lvl9pPr marL="0" indent="0">
              <a:lnSpc>
                <a:spcPct val="110000"/>
              </a:lnSpc>
              <a:spcBef>
                <a:spcPts val="0"/>
              </a:spcBef>
              <a:spcAft>
                <a:spcPts val="0"/>
              </a:spcAft>
              <a:buNone/>
              <a:defRPr/>
            </a:lvl9pPr>
          </a:lstStyle>
          <a:p xmlns:a="http://schemas.openxmlformats.org/drawingml/2006/main"/>
        </p:txBody>
      </p:sp>
      <p:sp>
        <p:nvSpPr>
          <p:cNvPr id="3" name="Left column">
            <a:extLst xmlns:a="http://schemas.openxmlformats.org/drawingml/2006/main">
              <a:ext uri="{FF2B5EF4-FFF2-40B4-BE49-F238E27FC236}">
                <a16:creationId xmlns:a16="http://schemas.microsoft.com/office/drawing/2014/main" id="{7DA7A706-AE08-4DA2-A602-EB7B6F9A3D97}"/>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lvl1pPr marL="228600" indent="-228600">
              <a:lnSpc>
                <a:spcPct val="110000"/>
              </a:lnSpc>
              <a:spcBef>
                <a:spcPts val="0"/>
              </a:spcBef>
              <a:spcAft>
                <a:spcPts val="1200"/>
              </a:spcAft>
              <a:buChar char="•"/>
              <a:defRPr/>
            </a:lvl1pPr>
            <a:lvl2pPr marL="533400" indent="-228600">
              <a:lnSpc>
                <a:spcPct val="110000"/>
              </a:lnSpc>
              <a:spcBef>
                <a:spcPts val="0"/>
              </a:spcBef>
              <a:spcAft>
                <a:spcPts val="1200"/>
              </a:spcAft>
              <a:buChar char="•"/>
              <a:defRPr/>
            </a:lvl2pPr>
            <a:lvl3pPr marL="838200" indent="-228600">
              <a:lnSpc>
                <a:spcPct val="110000"/>
              </a:lnSpc>
              <a:spcBef>
                <a:spcPts val="0"/>
              </a:spcBef>
              <a:spcAft>
                <a:spcPts val="1200"/>
              </a:spcAft>
              <a:buChar char="•"/>
              <a:defRPr/>
            </a:lvl3pPr>
            <a:lvl4pPr marL="1143000" indent="-228600">
              <a:lnSpc>
                <a:spcPct val="110000"/>
              </a:lnSpc>
              <a:spcBef>
                <a:spcPts val="0"/>
              </a:spcBef>
              <a:spcAft>
                <a:spcPts val="1200"/>
              </a:spcAft>
              <a:buChar char="•"/>
              <a:defRPr/>
            </a:lvl4pPr>
            <a:lvl5pPr marL="1447800" indent="-228600">
              <a:lnSpc>
                <a:spcPct val="110000"/>
              </a:lnSpc>
              <a:spcBef>
                <a:spcPts val="0"/>
              </a:spcBef>
              <a:spcAft>
                <a:spcPts val="1200"/>
              </a:spcAft>
              <a:buChar char="•"/>
              <a:defRPr/>
            </a:lvl5pPr>
            <a:lvl6pPr marL="1752600" indent="-228600">
              <a:lnSpc>
                <a:spcPct val="110000"/>
              </a:lnSpc>
              <a:spcBef>
                <a:spcPts val="0"/>
              </a:spcBef>
              <a:spcAft>
                <a:spcPts val="1200"/>
              </a:spcAft>
              <a:buChar char="•"/>
              <a:defRPr/>
            </a:lvl6pPr>
            <a:lvl7pPr marL="2057400" indent="-228600">
              <a:lnSpc>
                <a:spcPct val="110000"/>
              </a:lnSpc>
              <a:spcBef>
                <a:spcPts val="0"/>
              </a:spcBef>
              <a:spcAft>
                <a:spcPts val="1200"/>
              </a:spcAft>
              <a:buChar char="•"/>
              <a:defRPr/>
            </a:lvl7pPr>
            <a:lvl8pPr marL="2362200" indent="-228600">
              <a:lnSpc>
                <a:spcPct val="110000"/>
              </a:lnSpc>
              <a:spcBef>
                <a:spcPts val="0"/>
              </a:spcBef>
              <a:spcAft>
                <a:spcPts val="1200"/>
              </a:spcAft>
              <a:buChar char="•"/>
              <a:defRPr/>
            </a:lvl8pPr>
            <a:lvl9pPr marL="2667000" indent="-228600">
              <a:lnSpc>
                <a:spcPct val="110000"/>
              </a:lnSpc>
              <a:spcBef>
                <a:spcPts val="0"/>
              </a:spcBef>
              <a:spcAft>
                <a:spcPts val="1200"/>
              </a:spcAft>
              <a:buChar char="•"/>
              <a:defRPr/>
            </a:lvl9pPr>
          </a:lstStyle>
          <a:p xmlns:a="http://schemas.openxmlformats.org/drawingml/2006/main"/>
        </p:txBody>
      </p:sp>
      <p:sp>
        <p:nvSpPr>
          <p:cNvPr id="4" name="Right column">
            <a:extLst xmlns:a="http://schemas.openxmlformats.org/drawingml/2006/main">
              <a:ext uri="{FF2B5EF4-FFF2-40B4-BE49-F238E27FC236}">
                <a16:creationId xmlns:a16="http://schemas.microsoft.com/office/drawing/2014/main" id="{EF9D26C2-DC11-4B06-A292-B7D887A0430D}"/>
              </a:ext>
            </a:extLst>
          </p:cNvPr>
          <p:cNvSpPr>
            <a:spLocks xmlns:a="http://schemas.openxmlformats.org/drawingml/2006/main" noGrp="1"/>
          </p:cNvSpPr>
          <p:nvPr>
            <p:ph type="body" idx="2"/>
          </p:nvPr>
        </p:nvSpPr>
        <p:spPr>
          <a:xfrm xmlns:a="http://schemas.openxmlformats.org/drawingml/2006/main">
            <a:off x="64770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lvl1pPr marL="228600" indent="-228600">
              <a:lnSpc>
                <a:spcPct val="110000"/>
              </a:lnSpc>
              <a:spcBef>
                <a:spcPts val="0"/>
              </a:spcBef>
              <a:spcAft>
                <a:spcPts val="1200"/>
              </a:spcAft>
              <a:buChar char="•"/>
              <a:defRPr/>
            </a:lvl1pPr>
            <a:lvl2pPr marL="533400" indent="-228600">
              <a:lnSpc>
                <a:spcPct val="110000"/>
              </a:lnSpc>
              <a:spcBef>
                <a:spcPts val="0"/>
              </a:spcBef>
              <a:spcAft>
                <a:spcPts val="1200"/>
              </a:spcAft>
              <a:buChar char="•"/>
              <a:defRPr/>
            </a:lvl2pPr>
            <a:lvl3pPr marL="838200" indent="-228600">
              <a:lnSpc>
                <a:spcPct val="110000"/>
              </a:lnSpc>
              <a:spcBef>
                <a:spcPts val="0"/>
              </a:spcBef>
              <a:spcAft>
                <a:spcPts val="1200"/>
              </a:spcAft>
              <a:buChar char="•"/>
              <a:defRPr/>
            </a:lvl3pPr>
            <a:lvl4pPr marL="1143000" indent="-228600">
              <a:lnSpc>
                <a:spcPct val="110000"/>
              </a:lnSpc>
              <a:spcBef>
                <a:spcPts val="0"/>
              </a:spcBef>
              <a:spcAft>
                <a:spcPts val="1200"/>
              </a:spcAft>
              <a:buChar char="•"/>
              <a:defRPr/>
            </a:lvl4pPr>
            <a:lvl5pPr marL="1447800" indent="-228600">
              <a:lnSpc>
                <a:spcPct val="110000"/>
              </a:lnSpc>
              <a:spcBef>
                <a:spcPts val="0"/>
              </a:spcBef>
              <a:spcAft>
                <a:spcPts val="1200"/>
              </a:spcAft>
              <a:buChar char="•"/>
              <a:defRPr/>
            </a:lvl5pPr>
            <a:lvl6pPr marL="1752600" indent="-228600">
              <a:lnSpc>
                <a:spcPct val="110000"/>
              </a:lnSpc>
              <a:spcBef>
                <a:spcPts val="0"/>
              </a:spcBef>
              <a:spcAft>
                <a:spcPts val="1200"/>
              </a:spcAft>
              <a:buChar char="•"/>
              <a:defRPr/>
            </a:lvl6pPr>
            <a:lvl7pPr marL="2057400" indent="-228600">
              <a:lnSpc>
                <a:spcPct val="110000"/>
              </a:lnSpc>
              <a:spcBef>
                <a:spcPts val="0"/>
              </a:spcBef>
              <a:spcAft>
                <a:spcPts val="1200"/>
              </a:spcAft>
              <a:buChar char="•"/>
              <a:defRPr/>
            </a:lvl7pPr>
            <a:lvl8pPr marL="2362200" indent="-228600">
              <a:lnSpc>
                <a:spcPct val="110000"/>
              </a:lnSpc>
              <a:spcBef>
                <a:spcPts val="0"/>
              </a:spcBef>
              <a:spcAft>
                <a:spcPts val="1200"/>
              </a:spcAft>
              <a:buChar char="•"/>
              <a:defRPr/>
            </a:lvl8pPr>
            <a:lvl9pPr marL="2667000" indent="-228600">
              <a:lnSpc>
                <a:spcPct val="110000"/>
              </a:lnSpc>
              <a:spcBef>
                <a:spcPts val="0"/>
              </a:spcBef>
              <a:spcAft>
                <a:spcPts val="1200"/>
              </a:spcAft>
              <a:buChar char="•"/>
              <a:defRPr/>
            </a:lvl9pPr>
          </a:lstStyle>
          <a:p xmlns:a="http://schemas.openxmlformats.org/drawingml/2006/main"/>
        </p:txBody>
      </p:sp>
    </p:spTree>
  </p:cSld>
</p:sldLayout>
</file>

<file path=ppt/slideLayouts/slideLayout5.xml><?xml version="1.0" encoding="utf-8"?>
<p:sldLayout xmlns:p="http://schemas.openxmlformats.org/presentationml/2006/main">
  <p:cSld name="Title and One Column">
    <p:spTree>
      <p:nvGrpSpPr>
        <p:cNvPr id="1" name=""/>
        <p:cNvGrpSpPr/>
        <p:nvPr/>
      </p:nvGrpSpPr>
      <p:grpSpPr>
        <a:xfrm xmlns:a="http://schemas.openxmlformats.org/drawingml/2006/main"/>
      </p:grpSpPr>
      <p:sp>
        <p:nvSpPr>
          <p:cNvPr id="4" name="Accent rule">
            <a:extLst xmlns:a="http://schemas.openxmlformats.org/drawingml/2006/main">
              <a:ext uri="{FF2B5EF4-FFF2-40B4-BE49-F238E27FC236}">
                <a16:creationId xmlns:a16="http://schemas.microsoft.com/office/drawing/2014/main" id="{701E1467-1F40-4D2F-A8D2-72FCD4A3FBD3}"/>
              </a:ext>
            </a:extLst>
          </p:cNvPr>
          <p:cNvSpPr>
            <a:spLocks xmlns:a="http://schemas.openxmlformats.org/drawingml/2006/main" noGrp="1"/>
          </p:cNvSpPr>
          <p:nvPr/>
        </p:nvSpPr>
        <p:spPr>
          <a:xfrm xmlns:a="http://schemas.openxmlformats.org/drawingml/2006/main">
            <a:off x="685800" y="1524000"/>
            <a:ext cx="609600" cy="38100"/>
          </a:xfrm>
          <a:prstGeom xmlns:a="http://schemas.openxmlformats.org/drawingml/2006/main" prst="rect">
            <a:avLst/>
          </a:prstGeom>
          <a:solidFill xmlns:a="http://schemas.openxmlformats.org/drawingml/2006/main">
            <a:schemeClr val="accent1"/>
          </a:solidFill>
          <a:ln xmlns:a="http://schemas.openxmlformats.org/drawingml/2006/main">
            <a:noFill/>
            <a:prstDash val="solid"/>
          </a:ln>
        </p:spPr>
      </p:sp>
      <p:sp>
        <p:nvSpPr>
          <p:cNvPr id="2" name="Title">
            <a:extLst xmlns:a="http://schemas.openxmlformats.org/drawingml/2006/main">
              <a:ext uri="{FF2B5EF4-FFF2-40B4-BE49-F238E27FC236}">
                <a16:creationId xmlns:a16="http://schemas.microsoft.com/office/drawing/2014/main" id="{6AD62933-8F0C-49A9-B8DA-C2A406325EB3}"/>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lvl1pPr marL="0" indent="0">
              <a:lnSpc>
                <a:spcPct val="110000"/>
              </a:lnSpc>
              <a:spcBef>
                <a:spcPts val="0"/>
              </a:spcBef>
              <a:spcAft>
                <a:spcPts val="0"/>
              </a:spcAft>
              <a:buNone/>
              <a:defRPr/>
            </a:lvl1pPr>
            <a:lvl2pPr marL="0" indent="0">
              <a:lnSpc>
                <a:spcPct val="110000"/>
              </a:lnSpc>
              <a:spcBef>
                <a:spcPts val="0"/>
              </a:spcBef>
              <a:spcAft>
                <a:spcPts val="0"/>
              </a:spcAft>
              <a:buNone/>
              <a:defRPr/>
            </a:lvl2pPr>
            <a:lvl3pPr marL="0" indent="0">
              <a:lnSpc>
                <a:spcPct val="110000"/>
              </a:lnSpc>
              <a:spcBef>
                <a:spcPts val="0"/>
              </a:spcBef>
              <a:spcAft>
                <a:spcPts val="0"/>
              </a:spcAft>
              <a:buNone/>
              <a:defRPr/>
            </a:lvl3pPr>
            <a:lvl4pPr marL="0" indent="0">
              <a:lnSpc>
                <a:spcPct val="110000"/>
              </a:lnSpc>
              <a:spcBef>
                <a:spcPts val="0"/>
              </a:spcBef>
              <a:spcAft>
                <a:spcPts val="0"/>
              </a:spcAft>
              <a:buNone/>
              <a:defRPr/>
            </a:lvl4pPr>
            <a:lvl5pPr marL="0" indent="0">
              <a:lnSpc>
                <a:spcPct val="110000"/>
              </a:lnSpc>
              <a:spcBef>
                <a:spcPts val="0"/>
              </a:spcBef>
              <a:spcAft>
                <a:spcPts val="0"/>
              </a:spcAft>
              <a:buNone/>
              <a:defRPr/>
            </a:lvl5pPr>
            <a:lvl6pPr marL="0" indent="0">
              <a:lnSpc>
                <a:spcPct val="110000"/>
              </a:lnSpc>
              <a:spcBef>
                <a:spcPts val="0"/>
              </a:spcBef>
              <a:spcAft>
                <a:spcPts val="0"/>
              </a:spcAft>
              <a:buNone/>
              <a:defRPr/>
            </a:lvl6pPr>
            <a:lvl7pPr marL="0" indent="0">
              <a:lnSpc>
                <a:spcPct val="110000"/>
              </a:lnSpc>
              <a:spcBef>
                <a:spcPts val="0"/>
              </a:spcBef>
              <a:spcAft>
                <a:spcPts val="0"/>
              </a:spcAft>
              <a:buNone/>
              <a:defRPr/>
            </a:lvl7pPr>
            <a:lvl8pPr marL="0" indent="0">
              <a:lnSpc>
                <a:spcPct val="110000"/>
              </a:lnSpc>
              <a:spcBef>
                <a:spcPts val="0"/>
              </a:spcBef>
              <a:spcAft>
                <a:spcPts val="0"/>
              </a:spcAft>
              <a:buNone/>
              <a:defRPr/>
            </a:lvl8pPr>
            <a:lvl9pPr marL="0" indent="0">
              <a:lnSpc>
                <a:spcPct val="110000"/>
              </a:lnSpc>
              <a:spcBef>
                <a:spcPts val="0"/>
              </a:spcBef>
              <a:spcAft>
                <a:spcPts val="0"/>
              </a:spcAft>
              <a:buNone/>
              <a:defRPr/>
            </a:lvl9pPr>
          </a:lstStyle>
          <a:p xmlns:a="http://schemas.openxmlformats.org/drawingml/2006/main"/>
        </p:txBody>
      </p:sp>
      <p:sp>
        <p:nvSpPr>
          <p:cNvPr id="3" name="Left column">
            <a:extLst xmlns:a="http://schemas.openxmlformats.org/drawingml/2006/main">
              <a:ext uri="{FF2B5EF4-FFF2-40B4-BE49-F238E27FC236}">
                <a16:creationId xmlns:a16="http://schemas.microsoft.com/office/drawing/2014/main" id="{8F37CD34-D487-43EF-9578-8849705C1522}"/>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lvl1pPr marL="228600" indent="-228600">
              <a:lnSpc>
                <a:spcPct val="110000"/>
              </a:lnSpc>
              <a:spcBef>
                <a:spcPts val="0"/>
              </a:spcBef>
              <a:spcAft>
                <a:spcPts val="1200"/>
              </a:spcAft>
              <a:buChar char="•"/>
              <a:defRPr/>
            </a:lvl1pPr>
            <a:lvl2pPr marL="533400" indent="-228600">
              <a:lnSpc>
                <a:spcPct val="110000"/>
              </a:lnSpc>
              <a:spcBef>
                <a:spcPts val="0"/>
              </a:spcBef>
              <a:spcAft>
                <a:spcPts val="1200"/>
              </a:spcAft>
              <a:buChar char="•"/>
              <a:defRPr/>
            </a:lvl2pPr>
            <a:lvl3pPr marL="838200" indent="-228600">
              <a:lnSpc>
                <a:spcPct val="110000"/>
              </a:lnSpc>
              <a:spcBef>
                <a:spcPts val="0"/>
              </a:spcBef>
              <a:spcAft>
                <a:spcPts val="1200"/>
              </a:spcAft>
              <a:buChar char="•"/>
              <a:defRPr/>
            </a:lvl3pPr>
            <a:lvl4pPr marL="1143000" indent="-228600">
              <a:lnSpc>
                <a:spcPct val="110000"/>
              </a:lnSpc>
              <a:spcBef>
                <a:spcPts val="0"/>
              </a:spcBef>
              <a:spcAft>
                <a:spcPts val="1200"/>
              </a:spcAft>
              <a:buChar char="•"/>
              <a:defRPr/>
            </a:lvl4pPr>
            <a:lvl5pPr marL="1447800" indent="-228600">
              <a:lnSpc>
                <a:spcPct val="110000"/>
              </a:lnSpc>
              <a:spcBef>
                <a:spcPts val="0"/>
              </a:spcBef>
              <a:spcAft>
                <a:spcPts val="1200"/>
              </a:spcAft>
              <a:buChar char="•"/>
              <a:defRPr/>
            </a:lvl5pPr>
            <a:lvl6pPr marL="1752600" indent="-228600">
              <a:lnSpc>
                <a:spcPct val="110000"/>
              </a:lnSpc>
              <a:spcBef>
                <a:spcPts val="0"/>
              </a:spcBef>
              <a:spcAft>
                <a:spcPts val="1200"/>
              </a:spcAft>
              <a:buChar char="•"/>
              <a:defRPr/>
            </a:lvl6pPr>
            <a:lvl7pPr marL="2057400" indent="-228600">
              <a:lnSpc>
                <a:spcPct val="110000"/>
              </a:lnSpc>
              <a:spcBef>
                <a:spcPts val="0"/>
              </a:spcBef>
              <a:spcAft>
                <a:spcPts val="1200"/>
              </a:spcAft>
              <a:buChar char="•"/>
              <a:defRPr/>
            </a:lvl7pPr>
            <a:lvl8pPr marL="2362200" indent="-228600">
              <a:lnSpc>
                <a:spcPct val="110000"/>
              </a:lnSpc>
              <a:spcBef>
                <a:spcPts val="0"/>
              </a:spcBef>
              <a:spcAft>
                <a:spcPts val="1200"/>
              </a:spcAft>
              <a:buChar char="•"/>
              <a:defRPr/>
            </a:lvl8pPr>
            <a:lvl9pPr marL="2667000" indent="-228600">
              <a:lnSpc>
                <a:spcPct val="110000"/>
              </a:lnSpc>
              <a:spcBef>
                <a:spcPts val="0"/>
              </a:spcBef>
              <a:spcAft>
                <a:spcPts val="1200"/>
              </a:spcAft>
              <a:buChar char="•"/>
              <a:defRPr/>
            </a:lvl9pPr>
          </a:lstStyle>
          <a:p xmlns:a="http://schemas.openxmlformats.org/drawingml/2006/main"/>
        </p:txBody>
      </p:sp>
    </p:spTree>
  </p:cSld>
</p:sldLayout>
</file>

<file path=ppt/slideLayouts/slideLayout6.xml><?xml version="1.0" encoding="utf-8"?>
<p:sldLayout xmlns:p="http://schemas.openxmlformats.org/presentationml/2006/main" type="blank">
  <p:cSld name="Blank">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9504110cbcac4ead" /><Relationship Type="http://schemas.openxmlformats.org/officeDocument/2006/relationships/slideLayout" Target="/ppt/slideLayouts/slideLayout1.xml" Id="Rf6dbeef8452b4f33" /><Relationship Type="http://schemas.openxmlformats.org/officeDocument/2006/relationships/slideLayout" Target="/ppt/slideLayouts/slideLayout2.xml" Id="R96174e057bb849bc" /><Relationship Type="http://schemas.openxmlformats.org/officeDocument/2006/relationships/slideLayout" Target="/ppt/slideLayouts/slideLayout3.xml" Id="R2cb8eb28ff8b4517" /><Relationship Type="http://schemas.openxmlformats.org/officeDocument/2006/relationships/slideLayout" Target="/ppt/slideLayouts/slideLayout4.xml" Id="R5ad11d8f041f4c08" /><Relationship Type="http://schemas.openxmlformats.org/officeDocument/2006/relationships/slideLayout" Target="/ppt/slideLayouts/slideLayout5.xml" Id="R5291a3ef02af4184" /><Relationship Type="http://schemas.openxmlformats.org/officeDocument/2006/relationships/slideLayout" Target="/ppt/slideLayouts/slideLayout6.xml" Id="Rc9bb66cf495c4f62"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f6dbeef8452b4f33"/>
    <p:sldLayoutId xmlns:r="http://schemas.openxmlformats.org/officeDocument/2006/relationships" id="2147483650" r:id="R96174e057bb849bc"/>
    <p:sldLayoutId xmlns:r="http://schemas.openxmlformats.org/officeDocument/2006/relationships" id="2147483651" r:id="R2cb8eb28ff8b4517"/>
    <p:sldLayoutId xmlns:r="http://schemas.openxmlformats.org/officeDocument/2006/relationships" id="2147483652" r:id="R5ad11d8f041f4c08"/>
    <p:sldLayoutId xmlns:r="http://schemas.openxmlformats.org/officeDocument/2006/relationships" id="2147483653" r:id="R5291a3ef02af4184"/>
    <p:sldLayoutId xmlns:r="http://schemas.openxmlformats.org/officeDocument/2006/relationships" id="2147483654" r:id="Rc9bb66cf495c4f62"/>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6.xml" Id="Re07409d71ef241b7" /><Relationship Type="http://schemas.openxmlformats.org/officeDocument/2006/relationships/image" Target="/ppt/media/image.png" Id="R8e6cd379e9064b28" /><Relationship Type="http://schemas.openxmlformats.org/officeDocument/2006/relationships/image" Target="/ppt/media/image2.png" Id="Rf829655221284c11" /><Relationship Type="http://schemas.openxmlformats.org/officeDocument/2006/relationships/notesSlide" Target="/ppt/notesSlides/notesSlide1.xml" Id="Re9b02022c99f4650" /></Relationships>
</file>

<file path=ppt/slides/_rels/slide2.xml.rels>&#65279;<?xml version="1.0" encoding="utf-8"?><Relationships xmlns="http://schemas.openxmlformats.org/package/2006/relationships"><Relationship Type="http://schemas.openxmlformats.org/officeDocument/2006/relationships/slideLayout" Target="/ppt/slideLayouts/slideLayout6.xml" Id="R270235a978b44458" /><Relationship Type="http://schemas.openxmlformats.org/officeDocument/2006/relationships/notesSlide" Target="/ppt/notesSlides/notesSlide2.xml" Id="R226d7aa5cc9249f7" /></Relationships>
</file>

<file path=ppt/slides/_rels/slide3.xml.rels>&#65279;<?xml version="1.0" encoding="utf-8"?><Relationships xmlns="http://schemas.openxmlformats.org/package/2006/relationships"><Relationship Type="http://schemas.openxmlformats.org/officeDocument/2006/relationships/slideLayout" Target="/ppt/slideLayouts/slideLayout6.xml" Id="R696a13e50a4949ae" /><Relationship Type="http://schemas.openxmlformats.org/officeDocument/2006/relationships/notesSlide" Target="/ppt/notesSlides/notesSlide3.xml" Id="R2eaba5c56c914b13" /></Relationships>
</file>

<file path=ppt/slides/_rels/slide4.xml.rels>&#65279;<?xml version="1.0" encoding="utf-8"?><Relationships xmlns="http://schemas.openxmlformats.org/package/2006/relationships"><Relationship Type="http://schemas.openxmlformats.org/officeDocument/2006/relationships/slideLayout" Target="/ppt/slideLayouts/slideLayout6.xml" Id="Rf314af7746d544b2" /><Relationship Type="http://schemas.openxmlformats.org/officeDocument/2006/relationships/image" Target="/ppt/media/image3.png" Id="R017af7ca2cc74990" /><Relationship Type="http://schemas.openxmlformats.org/officeDocument/2006/relationships/notesSlide" Target="/ppt/notesSlides/notesSlide4.xml" Id="R549509cd81b24029" /></Relationships>
</file>

<file path=ppt/slides/_rels/slide5.xml.rels>&#65279;<?xml version="1.0" encoding="utf-8"?><Relationships xmlns="http://schemas.openxmlformats.org/package/2006/relationships"><Relationship Type="http://schemas.openxmlformats.org/officeDocument/2006/relationships/slideLayout" Target="/ppt/slideLayouts/slideLayout6.xml" Id="R7b8c081044224a16" /><Relationship Type="http://schemas.openxmlformats.org/officeDocument/2006/relationships/image" Target="/ppt/media/image4.png" Id="R7d2893101b8645c6" /><Relationship Type="http://schemas.openxmlformats.org/officeDocument/2006/relationships/notesSlide" Target="/ppt/notesSlides/notesSlide5.xml" Id="Rb2657481aa55457c" /></Relationships>
</file>

<file path=ppt/slides/_rels/slide6.xml.rels>&#65279;<?xml version="1.0" encoding="utf-8"?><Relationships xmlns="http://schemas.openxmlformats.org/package/2006/relationships"><Relationship Type="http://schemas.openxmlformats.org/officeDocument/2006/relationships/slideLayout" Target="/ppt/slideLayouts/slideLayout6.xml" Id="R4a7906d35ae64d92" /><Relationship Type="http://schemas.openxmlformats.org/officeDocument/2006/relationships/notesSlide" Target="/ppt/notesSlides/notesSlide6.xml" Id="Rf65118f906e74c4e" /></Relationships>
</file>

<file path=ppt/slides/_rels/slide7.xml.rels>&#65279;<?xml version="1.0" encoding="utf-8"?><Relationships xmlns="http://schemas.openxmlformats.org/package/2006/relationships"><Relationship Type="http://schemas.openxmlformats.org/officeDocument/2006/relationships/slideLayout" Target="/ppt/slideLayouts/slideLayout6.xml" Id="Rbe9e3815767e400f" /><Relationship Type="http://schemas.openxmlformats.org/officeDocument/2006/relationships/notesSlide" Target="/ppt/notesSlides/notesSlide7.xml" Id="Rc373bbd427ef4d8e" /></Relationships>
</file>

<file path=ppt/slides/_rels/slide8.xml.rels>&#65279;<?xml version="1.0" encoding="utf-8"?><Relationships xmlns="http://schemas.openxmlformats.org/package/2006/relationships"><Relationship Type="http://schemas.openxmlformats.org/officeDocument/2006/relationships/slideLayout" Target="/ppt/slideLayouts/slideLayout6.xml" Id="Rdd4165df40e942fb" /><Relationship Type="http://schemas.openxmlformats.org/officeDocument/2006/relationships/notesSlide" Target="/ppt/notesSlides/notesSlide8.xml" Id="R9f07d1609b3641c3" /></Relationships>
</file>

<file path=ppt/slides/_rels/slide9.xml.rels>&#65279;<?xml version="1.0" encoding="utf-8"?><Relationships xmlns="http://schemas.openxmlformats.org/package/2006/relationships"><Relationship Type="http://schemas.openxmlformats.org/officeDocument/2006/relationships/slideLayout" Target="/ppt/slideLayouts/slideLayout6.xml" Id="R7a5e049597134d51" /><Relationship Type="http://schemas.openxmlformats.org/officeDocument/2006/relationships/notesSlide" Target="/ppt/notesSlides/notesSlide9.xml" Id="R0831a35595b1471d" /></Relationships>
</file>

<file path=ppt/slides/_rels/slide10.xml.rels>&#65279;<?xml version="1.0" encoding="utf-8"?><Relationships xmlns="http://schemas.openxmlformats.org/package/2006/relationships"><Relationship Type="http://schemas.openxmlformats.org/officeDocument/2006/relationships/slideLayout" Target="/ppt/slideLayouts/slideLayout6.xml" Id="Rbd505a2edbc940ff" /><Relationship Type="http://schemas.openxmlformats.org/officeDocument/2006/relationships/notesSlide" Target="/ppt/notesSlides/notesSlide10.xml" Id="R14b0997ee86f494a" /></Relationships>
</file>

<file path=ppt/slides/_rels/slide11.xml.rels>&#65279;<?xml version="1.0" encoding="utf-8"?><Relationships xmlns="http://schemas.openxmlformats.org/package/2006/relationships"><Relationship Type="http://schemas.openxmlformats.org/officeDocument/2006/relationships/slideLayout" Target="/ppt/slideLayouts/slideLayout6.xml" Id="R0c132ea0504f4864" /><Relationship Type="http://schemas.openxmlformats.org/officeDocument/2006/relationships/notesSlide" Target="/ppt/notesSlides/notesSlide11.xml" Id="R4d935892a83a4c30" /></Relationships>
</file>

<file path=ppt/slides/_rels/slide12.xml.rels>&#65279;<?xml version="1.0" encoding="utf-8"?><Relationships xmlns="http://schemas.openxmlformats.org/package/2006/relationships"><Relationship Type="http://schemas.openxmlformats.org/officeDocument/2006/relationships/slideLayout" Target="/ppt/slideLayouts/slideLayout6.xml" Id="R33b78be112e246d9" /><Relationship Type="http://schemas.openxmlformats.org/officeDocument/2006/relationships/notesSlide" Target="/ppt/notesSlides/notesSlide12.xml" Id="R10278478795947d6" /></Relationships>
</file>

<file path=ppt/slides/_rels/slide13.xml.rels>&#65279;<?xml version="1.0" encoding="utf-8"?><Relationships xmlns="http://schemas.openxmlformats.org/package/2006/relationships"><Relationship Type="http://schemas.openxmlformats.org/officeDocument/2006/relationships/slideLayout" Target="/ppt/slideLayouts/slideLayout6.xml" Id="R7cc7a38993a14374" /><Relationship Type="http://schemas.openxmlformats.org/officeDocument/2006/relationships/notesSlide" Target="/ppt/notesSlides/notesSlide13.xml" Id="Rc4fce310e9154aa4" /></Relationships>
</file>

<file path=ppt/slides/_rels/slide14.xml.rels>&#65279;<?xml version="1.0" encoding="utf-8"?><Relationships xmlns="http://schemas.openxmlformats.org/package/2006/relationships"><Relationship Type="http://schemas.openxmlformats.org/officeDocument/2006/relationships/slideLayout" Target="/ppt/slideLayouts/slideLayout6.xml" Id="Rfc8746214dad45af" /><Relationship Type="http://schemas.openxmlformats.org/officeDocument/2006/relationships/notesSlide" Target="/ppt/notesSlides/notesSlide14.xml" Id="Rbb9c0af5e6a74ccd" /></Relationships>
</file>

<file path=ppt/slides/_rels/slide15.xml.rels>&#65279;<?xml version="1.0" encoding="utf-8"?><Relationships xmlns="http://schemas.openxmlformats.org/package/2006/relationships"><Relationship Type="http://schemas.openxmlformats.org/officeDocument/2006/relationships/slideLayout" Target="/ppt/slideLayouts/slideLayout6.xml" Id="Ra70c74c57927490a" /><Relationship Type="http://schemas.openxmlformats.org/officeDocument/2006/relationships/hyperlink" Target="mailto:katelyn@clubward.io" TargetMode="External" Id="Rdc842f81257a471a" /><Relationship Type="http://schemas.openxmlformats.org/officeDocument/2006/relationships/hyperlink" Target="https://clubward.io/" TargetMode="External" Id="R37d236ca62ae451a" /><Relationship Type="http://schemas.openxmlformats.org/officeDocument/2006/relationships/notesSlide" Target="/ppt/notesSlides/notesSlide15.xml" Id="R8f69bf43a9a44301" /></Relationships>
</file>

<file path=ppt/slides/_rels/slide16.xml.rels>&#65279;<?xml version="1.0" encoding="utf-8"?><Relationships xmlns="http://schemas.openxmlformats.org/package/2006/relationships"><Relationship Type="http://schemas.openxmlformats.org/officeDocument/2006/relationships/slideLayout" Target="/ppt/slideLayouts/slideLayout6.xml" Id="Rdb1b91a01f464de0" /><Relationship Type="http://schemas.openxmlformats.org/officeDocument/2006/relationships/notesSlide" Target="/ppt/notesSlides/notesSlide16.xml" Id="Re04dfce99f354624" /></Relationships>
</file>

<file path=ppt/slides/_rels/slide17.xml.rels>&#65279;<?xml version="1.0" encoding="utf-8"?><Relationships xmlns="http://schemas.openxmlformats.org/package/2006/relationships"><Relationship Type="http://schemas.openxmlformats.org/officeDocument/2006/relationships/slideLayout" Target="/ppt/slideLayouts/slideLayout6.xml" Id="R703976cb81f543a1" /><Relationship Type="http://schemas.openxmlformats.org/officeDocument/2006/relationships/notesSlide" Target="/ppt/notesSlides/notesSlide17.xml" Id="Re25aa6c7331340d5" /></Relationships>
</file>

<file path=ppt/slides/_rels/slide18.xml.rels>&#65279;<?xml version="1.0" encoding="utf-8"?><Relationships xmlns="http://schemas.openxmlformats.org/package/2006/relationships"><Relationship Type="http://schemas.openxmlformats.org/officeDocument/2006/relationships/slideLayout" Target="/ppt/slideLayouts/slideLayout6.xml" Id="R001478c2a48b47f7" /><Relationship Type="http://schemas.openxmlformats.org/officeDocument/2006/relationships/notesSlide" Target="/ppt/notesSlides/notesSlide18.xml" Id="R854ab4afca4a4695" /></Relationships>
</file>

<file path=ppt/slides/_rels/slide19.xml.rels>&#65279;<?xml version="1.0" encoding="utf-8"?><Relationships xmlns="http://schemas.openxmlformats.org/package/2006/relationships"><Relationship Type="http://schemas.openxmlformats.org/officeDocument/2006/relationships/slideLayout" Target="/ppt/slideLayouts/slideLayout6.xml" Id="R525de834510c4406" /><Relationship Type="http://schemas.openxmlformats.org/officeDocument/2006/relationships/notesSlide" Target="/ppt/notesSlides/notesSlide19.xml" Id="Rc25e9254a06047bc" /></Relationships>
</file>

<file path=ppt/slides/_rels/slide20.xml.rels>&#65279;<?xml version="1.0" encoding="utf-8"?><Relationships xmlns="http://schemas.openxmlformats.org/package/2006/relationships"><Relationship Type="http://schemas.openxmlformats.org/officeDocument/2006/relationships/slideLayout" Target="/ppt/slideLayouts/slideLayout6.xml" Id="Rabe2d3d9e76046a8" /><Relationship Type="http://schemas.openxmlformats.org/officeDocument/2006/relationships/notesSlide" Target="/ppt/notesSlides/notesSlide20.xml" Id="Rf3699a501c184726" /></Relationships>
</file>

<file path=ppt/slides/_rels/slide21.xml.rels>&#65279;<?xml version="1.0" encoding="utf-8"?><Relationships xmlns="http://schemas.openxmlformats.org/package/2006/relationships"><Relationship Type="http://schemas.openxmlformats.org/officeDocument/2006/relationships/slideLayout" Target="/ppt/slideLayouts/slideLayout6.xml" Id="R813e7f016f524706" /><Relationship Type="http://schemas.openxmlformats.org/officeDocument/2006/relationships/notesSlide" Target="/ppt/notesSlides/notesSlide21.xml" Id="Rc3a7fe43299e4418" /></Relationships>
</file>

<file path=ppt/slides/slide1.xml><?xml version="1.0" encoding="utf-8"?>
<p:sld xmlns:p="http://schemas.openxmlformats.org/presentationml/2006/main">
  <p:cSld>
    <p:bg>
      <p:bgPr>
        <a:solidFill xmlns:a="http://schemas.openxmlformats.org/drawingml/2006/main">
          <a:srgbClr val="111719"/>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E0240560-A66F-489F-BDA1-C3D9DE3AA686}"/>
              </a:ext>
            </a:extLst>
          </p:cNvPr>
          <p:cNvSpPr>
            <a:spLocks xmlns:a="http://schemas.openxmlformats.org/drawingml/2006/main" noGrp="1"/>
          </p:cNvSpPr>
          <p:nvPr/>
        </p:nvSpPr>
        <p:spPr>
          <a:xfrm xmlns:a="http://schemas.openxmlformats.org/drawingml/2006/main">
            <a:off x="11144250" y="6343650"/>
            <a:ext cx="4572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lgn="l">
              <a:buNone/>
              <a:defRPr sz="1050" b="0">
                <a:solidFill>
                  <a:srgbClr val="BFC5C4"/>
                </a:solidFill>
                <a:latin typeface="Inter"/>
                <a:ea typeface="Inter"/>
                <a:cs typeface="Inter"/>
              </a:defRPr>
            </a:pPr>
            <a:r>
              <a:rPr sz="1050" b="0">
                <a:solidFill>
                  <a:srgbClr val="BFC5C4"/>
                </a:solidFill>
                <a:latin typeface="Inter"/>
                <a:ea typeface="Inter"/>
                <a:cs typeface="Inter"/>
              </a:rPr>
              <a:t>01</a:t>
            </a:r>
          </a:p>
        </p:txBody>
      </p:sp>
      <p:pic>
        <p:nvPicPr>
          <p:cNvPr id="12" name=""/>
          <p:cNvPicPr>
            <a:picLocks xmlns:a="http://schemas.openxmlformats.org/drawingml/2006/main" noChangeAspect="1"/>
          </p:cNvPicPr>
          <p:nvPr/>
        </p:nvPicPr>
        <p:blipFill>
          <a:blip xmlns:r="http://schemas.openxmlformats.org/officeDocument/2006/relationships" xmlns:a="http://schemas.openxmlformats.org/drawingml/2006/main" r:embed="R8e6cd379e9064b28"/>
          <a:srcRect xmlns:a="http://schemas.openxmlformats.org/drawingml/2006/main" l="25781" t="0" r="25781" b="0"/>
          <a:stretch xmlns:a="http://schemas.openxmlformats.org/drawingml/2006/main">
            <a:fillRect l="0" t="0" r="0" b="0"/>
          </a:stretch>
        </p:blipFill>
        <p:spPr>
          <a:xfrm xmlns:a="http://schemas.openxmlformats.org/drawingml/2006/main">
            <a:off x="6286500" y="0"/>
            <a:ext cx="5905500" cy="6858000"/>
          </a:xfrm>
          <a:prstGeom xmlns:a="http://schemas.openxmlformats.org/drawingml/2006/main" prst="rect">
            <a:avLst/>
          </a:prstGeom>
        </p:spPr>
      </p:pic>
      <p:pic>
        <p:nvPicPr>
          <p:cNvPr id="13" name=""/>
          <p:cNvPicPr>
            <a:picLocks xmlns:a="http://schemas.openxmlformats.org/drawingml/2006/main" noChangeAspect="1"/>
          </p:cNvPicPr>
          <p:nvPr/>
        </p:nvPicPr>
        <p:blipFill>
          <a:blip xmlns:r="http://schemas.openxmlformats.org/officeDocument/2006/relationships" xmlns:a="http://schemas.openxmlformats.org/drawingml/2006/main" r:embed="Rf829655221284c11"/>
          <a:stretch xmlns:a="http://schemas.openxmlformats.org/drawingml/2006/main"/>
        </p:blipFill>
        <p:spPr>
          <a:xfrm xmlns:a="http://schemas.openxmlformats.org/drawingml/2006/main">
            <a:off x="514350" y="419658"/>
            <a:ext cx="3429000" cy="1141884"/>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8838ABB5-D3E6-464E-991C-1DED9E39248F}"/>
              </a:ext>
            </a:extLst>
          </p:cNvPr>
          <p:cNvSpPr>
            <a:spLocks xmlns:a="http://schemas.openxmlformats.org/drawingml/2006/main" noGrp="1"/>
          </p:cNvSpPr>
          <p:nvPr/>
        </p:nvSpPr>
        <p:spPr>
          <a:xfrm xmlns:a="http://schemas.openxmlformats.org/drawingml/2006/main">
            <a:off x="609600" y="2181225"/>
            <a:ext cx="5476875" cy="1524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lgn="l">
              <a:buNone/>
              <a:defRPr sz="4200" b="1">
                <a:solidFill>
                  <a:srgbClr val="FFFFFF"/>
                </a:solidFill>
                <a:latin typeface="Inter"/>
                <a:ea typeface="Inter"/>
                <a:cs typeface="Inter"/>
              </a:defRPr>
            </a:pPr>
            <a:r>
              <a:rPr sz="4200" b="1">
                <a:solidFill>
                  <a:srgbClr val="FFFFFF"/>
                </a:solidFill>
                <a:latin typeface="Inter"/>
                <a:ea typeface="Inter"/>
                <a:cs typeface="Inter"/>
              </a:rPr>
              <a:t>More community.</a:t>
            </a:r>
          </a:p>
          <a:p xmlns:a="http://schemas.openxmlformats.org/drawingml/2006/main">
            <a:pPr algn="l">
              <a:buNone/>
              <a:defRPr sz="4200" b="1">
                <a:solidFill>
                  <a:srgbClr val="FFFFFF"/>
                </a:solidFill>
                <a:latin typeface="Inter"/>
                <a:ea typeface="Inter"/>
                <a:cs typeface="Inter"/>
              </a:defRPr>
            </a:pPr>
            <a:r>
              <a:rPr sz="4200" b="1">
                <a:solidFill>
                  <a:srgbClr val="FFFFFF"/>
                </a:solidFill>
                <a:latin typeface="Inter"/>
                <a:ea typeface="Inter"/>
                <a:cs typeface="Inter"/>
              </a:rPr>
              <a:t>Less busywork.</a:t>
            </a:r>
          </a:p>
        </p:txBody>
      </p:sp>
      <p:sp>
        <p:nvSpPr>
          <p:cNvPr id="5" name="">
            <a:extLst xmlns:a="http://schemas.openxmlformats.org/drawingml/2006/main">
              <a:ext uri="{FF2B5EF4-FFF2-40B4-BE49-F238E27FC236}">
                <a16:creationId xmlns:a16="http://schemas.microsoft.com/office/drawing/2014/main" id="{D2688E9F-9EC5-4022-B30A-E845C166DB1F}"/>
              </a:ext>
            </a:extLst>
          </p:cNvPr>
          <p:cNvSpPr>
            <a:spLocks xmlns:a="http://schemas.openxmlformats.org/drawingml/2006/main" noGrp="1"/>
          </p:cNvSpPr>
          <p:nvPr/>
        </p:nvSpPr>
        <p:spPr>
          <a:xfrm xmlns:a="http://schemas.openxmlformats.org/drawingml/2006/main">
            <a:off x="609600" y="4086225"/>
            <a:ext cx="5429250" cy="1104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lgn="l">
              <a:buNone/>
              <a:defRPr sz="1875" b="0">
                <a:solidFill>
                  <a:srgbClr val="BFC5C4"/>
                </a:solidFill>
                <a:latin typeface="Inter"/>
                <a:ea typeface="Inter"/>
                <a:cs typeface="Inter"/>
              </a:defRPr>
            </a:pPr>
            <a:r>
              <a:rPr sz="1875" b="0">
                <a:solidFill>
                  <a:srgbClr val="BFC5C4"/>
                </a:solidFill>
                <a:latin typeface="Inter"/>
                <a:ea typeface="Inter"/>
                <a:cs typeface="Inter"/>
              </a:rPr>
              <a:t>The operating platform for community clubs.</a:t>
            </a:r>
          </a:p>
          <a:p xmlns:a="http://schemas.openxmlformats.org/drawingml/2006/main">
            <a:pPr algn="l">
              <a:buNone/>
              <a:defRPr sz="1875" b="0">
                <a:solidFill>
                  <a:srgbClr val="BFC5C4"/>
                </a:solidFill>
                <a:latin typeface="Inter"/>
                <a:ea typeface="Inter"/>
                <a:cs typeface="Inter"/>
              </a:defRPr>
            </a:pPr>
            <a:r>
              <a:rPr sz="1875" b="0">
                <a:solidFill>
                  <a:srgbClr val="BFC5C4"/>
                </a:solidFill>
                <a:latin typeface="Inter"/>
                <a:ea typeface="Inter"/>
                <a:cs typeface="Inter"/>
              </a:rPr>
              <a:t>Memberships, payments, access and staff.</a:t>
            </a:r>
          </a:p>
        </p:txBody>
      </p:sp>
      <p:sp>
        <p:nvSpPr>
          <p:cNvPr id="6" name="">
            <a:extLst xmlns:a="http://schemas.openxmlformats.org/drawingml/2006/main">
              <a:ext uri="{FF2B5EF4-FFF2-40B4-BE49-F238E27FC236}">
                <a16:creationId xmlns:a16="http://schemas.microsoft.com/office/drawing/2014/main" id="{3AF198F8-2BC9-41DB-AA6D-6C1074AC1A6B}"/>
              </a:ext>
            </a:extLst>
          </p:cNvPr>
          <p:cNvSpPr>
            <a:spLocks xmlns:a="http://schemas.openxmlformats.org/drawingml/2006/main" noGrp="1"/>
          </p:cNvSpPr>
          <p:nvPr/>
        </p:nvSpPr>
        <p:spPr>
          <a:xfrm xmlns:a="http://schemas.openxmlformats.org/drawingml/2006/main">
            <a:off x="609600" y="5657850"/>
            <a:ext cx="5143500"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lgn="l">
              <a:buNone/>
              <a:defRPr sz="1650" b="0">
                <a:solidFill>
                  <a:srgbClr val="FF6A19"/>
                </a:solidFill>
                <a:latin typeface="Inter"/>
                <a:ea typeface="Inter"/>
                <a:cs typeface="Inter"/>
              </a:defRPr>
            </a:pPr>
            <a:r>
              <a:rPr sz="1650" b="0">
                <a:solidFill>
                  <a:srgbClr val="FF6A19"/>
                </a:solidFill>
                <a:latin typeface="Inter"/>
                <a:ea typeface="Inter"/>
                <a:cs typeface="Inter"/>
              </a:rPr>
              <a:t>Pre-seed investment opportunity</a:t>
            </a:r>
          </a:p>
        </p:txBody>
      </p:sp>
      <p:sp>
        <p:nvSpPr>
          <p:cNvPr id="7" name="">
            <a:extLst xmlns:a="http://schemas.openxmlformats.org/drawingml/2006/main">
              <a:ext uri="{FF2B5EF4-FFF2-40B4-BE49-F238E27FC236}">
                <a16:creationId xmlns:a16="http://schemas.microsoft.com/office/drawing/2014/main" id="{F6EB2C70-8899-4715-81DC-1E1C364BCF43}"/>
              </a:ext>
            </a:extLst>
          </p:cNvPr>
          <p:cNvSpPr>
            <a:spLocks xmlns:a="http://schemas.openxmlformats.org/drawingml/2006/main" noGrp="1"/>
          </p:cNvSpPr>
          <p:nvPr/>
        </p:nvSpPr>
        <p:spPr>
          <a:xfrm xmlns:a="http://schemas.openxmlformats.org/drawingml/2006/main">
            <a:off x="609600" y="6134100"/>
            <a:ext cx="2857500"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lgn="l">
              <a:buNone/>
              <a:defRPr sz="1425" b="0">
                <a:solidFill>
                  <a:srgbClr val="BFC5C4"/>
                </a:solidFill>
                <a:latin typeface="Inter"/>
                <a:ea typeface="Inter"/>
                <a:cs typeface="Inter"/>
              </a:defRPr>
            </a:pPr>
            <a:r>
              <a:rPr sz="1425" b="0">
                <a:solidFill>
                  <a:srgbClr val="BFC5C4"/>
                </a:solidFill>
                <a:latin typeface="Inter"/>
                <a:ea typeface="Inter"/>
                <a:cs typeface="Inter"/>
              </a:rPr>
              <a:t>October 2026</a:t>
            </a:r>
          </a:p>
        </p:txBody>
      </p:sp>
    </p:spTree>
    <p:extLst>
      <p:ext uri="{BB962C8B-B14F-4D97-AF65-F5344CB8AC3E}">
        <p14:creationId xmlns:p14="http://schemas.microsoft.com/office/powerpoint/2010/main" val="979165160"/>
      </p:ext>
    </p:extLst>
  </p:cSld>
</p:sld>
</file>

<file path=ppt/slides/slide2.xml><?xml version="1.0" encoding="utf-8"?>
<p:sld xmlns:p="http://schemas.openxmlformats.org/presentationml/2006/main">
  <p:cSld>
    <p:bg>
      <p:bgPr>
        <a:solidFill xmlns:a="http://schemas.openxmlformats.org/drawingml/2006/main">
          <a:srgbClr val="F5F2EC"/>
        </a:solidFill>
      </p:bgPr>
    </p:bg>
    <p:spTree>
      <p:nvGrpSpPr>
        <p:cNvPr id="1" name=""/>
        <p:cNvGrpSpPr/>
        <p:nvPr/>
      </p:nvGrpSpPr>
      <p:grpSpPr>
        <a:xfrm xmlns:a="http://schemas.openxmlformats.org/drawingml/2006/main"/>
      </p:grpSpPr>
      <p:sp>
        <p:nvSpPr>
          <p:cNvPr id="12" name="">
            <a:extLst xmlns:a="http://schemas.openxmlformats.org/drawingml/2006/main">
              <a:ext uri="{FF2B5EF4-FFF2-40B4-BE49-F238E27FC236}">
                <a16:creationId xmlns:a16="http://schemas.microsoft.com/office/drawing/2014/main" id="{F1181FDE-BB75-42A0-8602-7FE58D9588DE}"/>
              </a:ext>
            </a:extLst>
          </p:cNvPr>
          <p:cNvSpPr>
            <a:spLocks xmlns:a="http://schemas.openxmlformats.org/drawingml/2006/main" noGrp="1"/>
          </p:cNvSpPr>
          <p:nvPr/>
        </p:nvSpPr>
        <p:spPr>
          <a:xfrm xmlns:a="http://schemas.openxmlformats.org/drawingml/2006/main">
            <a:off x="609600" y="514350"/>
            <a:ext cx="1095375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lgn="l">
              <a:buNone/>
              <a:defRPr sz="3450" b="1">
                <a:solidFill>
                  <a:srgbClr val="182021"/>
                </a:solidFill>
                <a:latin typeface="Inter"/>
                <a:ea typeface="Inter"/>
                <a:cs typeface="Inter"/>
              </a:defRPr>
            </a:pPr>
            <a:r>
              <a:rPr sz="3450" b="1">
                <a:solidFill>
                  <a:srgbClr val="182021"/>
                </a:solidFill>
                <a:latin typeface="Inter"/>
                <a:ea typeface="Inter"/>
                <a:cs typeface="Inter"/>
              </a:rPr>
              <a:t>A community pool’s work spans separate tools</a:t>
            </a:r>
          </a:p>
        </p:txBody>
      </p:sp>
      <p:sp>
        <p:nvSpPr>
          <p:cNvPr id="2" name="">
            <a:extLst xmlns:a="http://schemas.openxmlformats.org/drawingml/2006/main">
              <a:ext uri="{FF2B5EF4-FFF2-40B4-BE49-F238E27FC236}">
                <a16:creationId xmlns:a16="http://schemas.microsoft.com/office/drawing/2014/main" id="{F288CE5C-74B8-4FA4-AF6E-8827C26956D2}"/>
              </a:ext>
            </a:extLst>
          </p:cNvPr>
          <p:cNvSpPr>
            <a:spLocks xmlns:a="http://schemas.openxmlformats.org/drawingml/2006/main" noGrp="1"/>
          </p:cNvSpPr>
          <p:nvPr/>
        </p:nvSpPr>
        <p:spPr>
          <a:xfrm xmlns:a="http://schemas.openxmlformats.org/drawingml/2006/main">
            <a:off x="11144250" y="6343650"/>
            <a:ext cx="4572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lgn="l">
              <a:buNone/>
              <a:defRPr sz="1050" b="0">
                <a:solidFill>
                  <a:srgbClr val="5B6567"/>
                </a:solidFill>
                <a:latin typeface="Inter"/>
                <a:ea typeface="Inter"/>
                <a:cs typeface="Inter"/>
              </a:defRPr>
            </a:pPr>
            <a:r>
              <a:rPr sz="1050" b="0">
                <a:solidFill>
                  <a:srgbClr val="5B6567"/>
                </a:solidFill>
                <a:latin typeface="Inter"/>
                <a:ea typeface="Inter"/>
                <a:cs typeface="Inter"/>
              </a:rPr>
              <a:t>02</a:t>
            </a:r>
          </a:p>
        </p:txBody>
      </p:sp>
      <p:sp>
        <p:nvSpPr>
          <p:cNvPr id="3" name="">
            <a:extLst xmlns:a="http://schemas.openxmlformats.org/drawingml/2006/main">
              <a:ext uri="{FF2B5EF4-FFF2-40B4-BE49-F238E27FC236}">
                <a16:creationId xmlns:a16="http://schemas.microsoft.com/office/drawing/2014/main" id="{CDA96107-8DCD-4F97-83E9-2694321602C7}"/>
              </a:ext>
            </a:extLst>
          </p:cNvPr>
          <p:cNvSpPr>
            <a:spLocks xmlns:a="http://schemas.openxmlformats.org/drawingml/2006/main" noGrp="1"/>
          </p:cNvSpPr>
          <p:nvPr/>
        </p:nvSpPr>
        <p:spPr>
          <a:xfrm xmlns:a="http://schemas.openxmlformats.org/drawingml/2006/main">
            <a:off x="609600" y="2009775"/>
            <a:ext cx="5086350" cy="762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lgn="l">
              <a:buNone/>
              <a:defRPr sz="2925" b="1">
                <a:solidFill>
                  <a:srgbClr val="FF6A19"/>
                </a:solidFill>
                <a:latin typeface="Inter"/>
                <a:ea typeface="Inter"/>
                <a:cs typeface="Inter"/>
              </a:defRPr>
            </a:pPr>
            <a:r>
              <a:rPr sz="2925" b="1">
                <a:solidFill>
                  <a:srgbClr val="FF6A19"/>
                </a:solidFill>
                <a:latin typeface="Inter"/>
                <a:ea typeface="Inter"/>
                <a:cs typeface="Inter"/>
              </a:rPr>
              <a:t>Household access</a:t>
            </a:r>
          </a:p>
        </p:txBody>
      </p:sp>
      <p:sp>
        <p:nvSpPr>
          <p:cNvPr id="4" name="">
            <a:extLst xmlns:a="http://schemas.openxmlformats.org/drawingml/2006/main">
              <a:ext uri="{FF2B5EF4-FFF2-40B4-BE49-F238E27FC236}">
                <a16:creationId xmlns:a16="http://schemas.microsoft.com/office/drawing/2014/main" id="{710971A5-BF30-40CD-BC47-0AAE600DCEAC}"/>
              </a:ext>
            </a:extLst>
          </p:cNvPr>
          <p:cNvSpPr>
            <a:spLocks xmlns:a="http://schemas.openxmlformats.org/drawingml/2006/main" noGrp="1"/>
          </p:cNvSpPr>
          <p:nvPr/>
        </p:nvSpPr>
        <p:spPr>
          <a:xfrm xmlns:a="http://schemas.openxmlformats.org/drawingml/2006/main">
            <a:off x="609600" y="2905125"/>
            <a:ext cx="5086350" cy="428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lgn="l">
              <a:buNone/>
              <a:defRPr sz="2025" b="1">
                <a:solidFill>
                  <a:srgbClr val="182021"/>
                </a:solidFill>
                <a:latin typeface="Inter"/>
                <a:ea typeface="Inter"/>
                <a:cs typeface="Inter"/>
              </a:defRPr>
            </a:pPr>
            <a:r>
              <a:rPr sz="2025" b="1">
                <a:solidFill>
                  <a:srgbClr val="182021"/>
                </a:solidFill>
                <a:latin typeface="Inter"/>
                <a:ea typeface="Inter"/>
                <a:cs typeface="Inter"/>
              </a:rPr>
              <a:t>Paper records at the gate</a:t>
            </a:r>
          </a:p>
        </p:txBody>
      </p:sp>
      <p:sp>
        <p:nvSpPr>
          <p:cNvPr id="5" name="">
            <a:extLst xmlns:a="http://schemas.openxmlformats.org/drawingml/2006/main">
              <a:ext uri="{FF2B5EF4-FFF2-40B4-BE49-F238E27FC236}">
                <a16:creationId xmlns:a16="http://schemas.microsoft.com/office/drawing/2014/main" id="{E629CBD9-459B-4ABE-BF6A-F297115C21AB}"/>
              </a:ext>
            </a:extLst>
          </p:cNvPr>
          <p:cNvSpPr>
            <a:spLocks xmlns:a="http://schemas.openxmlformats.org/drawingml/2006/main" noGrp="1"/>
          </p:cNvSpPr>
          <p:nvPr/>
        </p:nvSpPr>
        <p:spPr>
          <a:xfrm xmlns:a="http://schemas.openxmlformats.org/drawingml/2006/main">
            <a:off x="609600" y="3438525"/>
            <a:ext cx="5086350" cy="1238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lgn="l">
              <a:buNone/>
              <a:defRPr sz="1800" b="0">
                <a:solidFill>
                  <a:srgbClr val="5B6567"/>
                </a:solidFill>
                <a:latin typeface="Inter"/>
                <a:ea typeface="Inter"/>
                <a:cs typeface="Inter"/>
              </a:defRPr>
            </a:pPr>
            <a:r>
              <a:rPr sz="1800" b="0">
                <a:solidFill>
                  <a:srgbClr val="5B6567"/>
                </a:solidFill>
                <a:latin typeface="Inter"/>
                <a:ea typeface="Inter"/>
                <a:cs typeface="Inter"/>
              </a:rPr>
              <a:t>The pool uses a member-number binder.</a:t>
            </a:r>
          </a:p>
          <a:p xmlns:a="http://schemas.openxmlformats.org/drawingml/2006/main">
            <a:pPr algn="l">
              <a:buNone/>
              <a:defRPr sz="1800" b="0">
                <a:solidFill>
                  <a:srgbClr val="5B6567"/>
                </a:solidFill>
                <a:latin typeface="Inter"/>
                <a:ea typeface="Inter"/>
                <a:cs typeface="Inter"/>
              </a:defRPr>
            </a:pPr>
            <a:r>
              <a:rPr sz="1800" b="0">
                <a:solidFill>
                  <a:srgbClr val="5B6567"/>
                </a:solidFill>
                <a:latin typeface="Inter"/>
                <a:ea typeface="Inter"/>
                <a:cs typeface="Inter"/>
              </a:rPr>
              <a:t>Guest visits need tracking against</a:t>
            </a:r>
          </a:p>
          <a:p xmlns:a="http://schemas.openxmlformats.org/drawingml/2006/main">
            <a:pPr algn="l">
              <a:buNone/>
              <a:defRPr sz="1800" b="0">
                <a:solidFill>
                  <a:srgbClr val="5B6567"/>
                </a:solidFill>
                <a:latin typeface="Inter"/>
                <a:ea typeface="Inter"/>
                <a:cs typeface="Inter"/>
              </a:defRPr>
            </a:pPr>
            <a:r>
              <a:rPr sz="1800" b="0">
                <a:solidFill>
                  <a:srgbClr val="5B6567"/>
                </a:solidFill>
                <a:latin typeface="Inter"/>
                <a:ea typeface="Inter"/>
                <a:cs typeface="Inter"/>
              </a:rPr>
              <a:t>household pass allowances.</a:t>
            </a:r>
          </a:p>
        </p:txBody>
      </p:sp>
      <p:sp>
        <p:nvSpPr>
          <p:cNvPr id="6" name="">
            <a:extLst xmlns:a="http://schemas.openxmlformats.org/drawingml/2006/main">
              <a:ext uri="{FF2B5EF4-FFF2-40B4-BE49-F238E27FC236}">
                <a16:creationId xmlns:a16="http://schemas.microsoft.com/office/drawing/2014/main" id="{1B761D26-8CA8-4CCB-9DC5-85031AB64303}"/>
              </a:ext>
            </a:extLst>
          </p:cNvPr>
          <p:cNvSpPr>
            <a:spLocks xmlns:a="http://schemas.openxmlformats.org/drawingml/2006/main" noGrp="1"/>
          </p:cNvSpPr>
          <p:nvPr/>
        </p:nvSpPr>
        <p:spPr>
          <a:xfrm xmlns:a="http://schemas.openxmlformats.org/drawingml/2006/main">
            <a:off x="6515100" y="2009775"/>
            <a:ext cx="5067300" cy="762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lgn="l">
              <a:buNone/>
              <a:defRPr sz="2925" b="1">
                <a:solidFill>
                  <a:srgbClr val="FF6A19"/>
                </a:solidFill>
                <a:latin typeface="Inter"/>
                <a:ea typeface="Inter"/>
                <a:cs typeface="Inter"/>
              </a:defRPr>
            </a:pPr>
            <a:r>
              <a:rPr sz="2925" b="1">
                <a:solidFill>
                  <a:srgbClr val="FF6A19"/>
                </a:solidFill>
                <a:latin typeface="Inter"/>
                <a:ea typeface="Inter"/>
                <a:cs typeface="Inter"/>
              </a:rPr>
              <a:t>Seasonal staffing</a:t>
            </a:r>
          </a:p>
        </p:txBody>
      </p:sp>
      <p:sp>
        <p:nvSpPr>
          <p:cNvPr id="7" name="">
            <a:extLst xmlns:a="http://schemas.openxmlformats.org/drawingml/2006/main">
              <a:ext uri="{FF2B5EF4-FFF2-40B4-BE49-F238E27FC236}">
                <a16:creationId xmlns:a16="http://schemas.microsoft.com/office/drawing/2014/main" id="{1F981EB0-E581-43CA-B872-D3837CADCA5D}"/>
              </a:ext>
            </a:extLst>
          </p:cNvPr>
          <p:cNvSpPr>
            <a:spLocks xmlns:a="http://schemas.openxmlformats.org/drawingml/2006/main" noGrp="1"/>
          </p:cNvSpPr>
          <p:nvPr/>
        </p:nvSpPr>
        <p:spPr>
          <a:xfrm xmlns:a="http://schemas.openxmlformats.org/drawingml/2006/main">
            <a:off x="6515100" y="2905125"/>
            <a:ext cx="50673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lgn="l">
              <a:buNone/>
              <a:defRPr sz="1950" b="1">
                <a:solidFill>
                  <a:srgbClr val="182021"/>
                </a:solidFill>
                <a:latin typeface="Inter"/>
                <a:ea typeface="Inter"/>
                <a:cs typeface="Inter"/>
              </a:defRPr>
            </a:pPr>
            <a:r>
              <a:rPr sz="1950" b="1">
                <a:solidFill>
                  <a:srgbClr val="182021"/>
                </a:solidFill>
                <a:latin typeface="Inter"/>
                <a:ea typeface="Inter"/>
                <a:cs typeface="Inter"/>
              </a:rPr>
              <a:t>Timekeeping and payroll handoff</a:t>
            </a:r>
          </a:p>
        </p:txBody>
      </p:sp>
      <p:sp>
        <p:nvSpPr>
          <p:cNvPr id="8" name="">
            <a:extLst xmlns:a="http://schemas.openxmlformats.org/drawingml/2006/main">
              <a:ext uri="{FF2B5EF4-FFF2-40B4-BE49-F238E27FC236}">
                <a16:creationId xmlns:a16="http://schemas.microsoft.com/office/drawing/2014/main" id="{4A4E34A7-1E89-481F-93E6-E2727EA90461}"/>
              </a:ext>
            </a:extLst>
          </p:cNvPr>
          <p:cNvSpPr>
            <a:spLocks xmlns:a="http://schemas.openxmlformats.org/drawingml/2006/main" noGrp="1"/>
          </p:cNvSpPr>
          <p:nvPr/>
        </p:nvSpPr>
        <p:spPr>
          <a:xfrm xmlns:a="http://schemas.openxmlformats.org/drawingml/2006/main">
            <a:off x="6515100" y="3438525"/>
            <a:ext cx="5067300" cy="1238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lgn="l">
              <a:buNone/>
              <a:defRPr sz="1800" b="0">
                <a:solidFill>
                  <a:srgbClr val="5B6567"/>
                </a:solidFill>
                <a:latin typeface="Inter"/>
                <a:ea typeface="Inter"/>
                <a:cs typeface="Inter"/>
              </a:defRPr>
            </a:pPr>
            <a:r>
              <a:rPr sz="1800" b="0">
                <a:solidFill>
                  <a:srgbClr val="5B6567"/>
                </a:solidFill>
                <a:latin typeface="Inter"/>
                <a:ea typeface="Inter"/>
                <a:cs typeface="Inter"/>
              </a:rPr>
              <a:t>Missed clock-outs create corrections.</a:t>
            </a:r>
          </a:p>
          <a:p xmlns:a="http://schemas.openxmlformats.org/drawingml/2006/main">
            <a:pPr algn="l">
              <a:buNone/>
              <a:defRPr sz="1800" b="0">
                <a:solidFill>
                  <a:srgbClr val="5B6567"/>
                </a:solidFill>
                <a:latin typeface="Inter"/>
                <a:ea typeface="Inter"/>
                <a:cs typeface="Inter"/>
              </a:defRPr>
            </a:pPr>
            <a:r>
              <a:rPr sz="1800" b="0">
                <a:solidFill>
                  <a:srgbClr val="5B6567"/>
                </a:solidFill>
                <a:latin typeface="Inter"/>
                <a:ea typeface="Inter"/>
                <a:cs typeface="Inter"/>
              </a:rPr>
              <a:t>The pool reports about 90 minutes</a:t>
            </a:r>
          </a:p>
          <a:p xmlns:a="http://schemas.openxmlformats.org/drawingml/2006/main">
            <a:pPr algn="l">
              <a:buNone/>
              <a:defRPr sz="1800" b="0">
                <a:solidFill>
                  <a:srgbClr val="5B6567"/>
                </a:solidFill>
                <a:latin typeface="Inter"/>
                <a:ea typeface="Inter"/>
                <a:cs typeface="Inter"/>
              </a:defRPr>
            </a:pPr>
            <a:r>
              <a:rPr sz="1800" b="0">
                <a:solidFill>
                  <a:srgbClr val="5B6567"/>
                </a:solidFill>
                <a:latin typeface="Inter"/>
                <a:ea typeface="Inter"/>
                <a:cs typeface="Inter"/>
              </a:rPr>
              <a:t>spent on each payroll run.</a:t>
            </a:r>
          </a:p>
        </p:txBody>
      </p:sp>
      <p:sp>
        <p:nvSpPr>
          <p:cNvPr id="9" name="">
            <a:extLst xmlns:a="http://schemas.openxmlformats.org/drawingml/2006/main">
              <a:ext uri="{FF2B5EF4-FFF2-40B4-BE49-F238E27FC236}">
                <a16:creationId xmlns:a16="http://schemas.microsoft.com/office/drawing/2014/main" id="{C4BE016A-526B-4AC1-98E6-C6D6E20FA9CF}"/>
              </a:ext>
            </a:extLst>
          </p:cNvPr>
          <p:cNvSpPr>
            <a:spLocks xmlns:a="http://schemas.openxmlformats.org/drawingml/2006/main" noGrp="1"/>
          </p:cNvSpPr>
          <p:nvPr/>
        </p:nvSpPr>
        <p:spPr>
          <a:xfrm xmlns:a="http://schemas.openxmlformats.org/drawingml/2006/main">
            <a:off x="609600" y="4819650"/>
            <a:ext cx="66675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lgn="l">
              <a:buNone/>
              <a:defRPr sz="2925" b="1">
                <a:solidFill>
                  <a:srgbClr val="182021"/>
                </a:solidFill>
                <a:latin typeface="Inter"/>
                <a:ea typeface="Inter"/>
                <a:cs typeface="Inter"/>
              </a:defRPr>
            </a:pPr>
            <a:r>
              <a:rPr sz="2925" b="1">
                <a:solidFill>
                  <a:srgbClr val="182021"/>
                </a:solidFill>
                <a:latin typeface="Inter"/>
                <a:ea typeface="Inter"/>
                <a:cs typeface="Inter"/>
              </a:rPr>
              <a:t/>
            </a:r>
          </a:p>
        </p:txBody>
      </p:sp>
      <p:sp>
        <p:nvSpPr>
          <p:cNvPr id="10" name="">
            <a:extLst xmlns:a="http://schemas.openxmlformats.org/drawingml/2006/main">
              <a:ext uri="{FF2B5EF4-FFF2-40B4-BE49-F238E27FC236}">
                <a16:creationId xmlns:a16="http://schemas.microsoft.com/office/drawing/2014/main" id="{A2436C33-F03A-4E36-BD3E-382D18058637}"/>
              </a:ext>
            </a:extLst>
          </p:cNvPr>
          <p:cNvSpPr>
            <a:spLocks xmlns:a="http://schemas.openxmlformats.org/drawingml/2006/main" noGrp="1"/>
          </p:cNvSpPr>
          <p:nvPr/>
        </p:nvSpPr>
        <p:spPr>
          <a:xfrm xmlns:a="http://schemas.openxmlformats.org/drawingml/2006/main">
            <a:off x="609600" y="4886325"/>
            <a:ext cx="10972800" cy="419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lgn="l">
              <a:buNone/>
              <a:defRPr sz="2025" b="1">
                <a:solidFill>
                  <a:srgbClr val="182021"/>
                </a:solidFill>
                <a:latin typeface="Inter"/>
                <a:ea typeface="Inter"/>
                <a:cs typeface="Inter"/>
              </a:defRPr>
            </a:pPr>
            <a:r>
              <a:rPr sz="2025" b="1">
                <a:solidFill>
                  <a:srgbClr val="182021"/>
                </a:solidFill>
                <a:latin typeface="Inter"/>
                <a:ea typeface="Inter"/>
                <a:cs typeface="Inter"/>
              </a:rPr>
              <a:t>Clubward connects member and staff workflows</a:t>
            </a:r>
          </a:p>
        </p:txBody>
      </p:sp>
      <p:sp>
        <p:nvSpPr>
          <p:cNvPr id="11" name="">
            <a:extLst xmlns:a="http://schemas.openxmlformats.org/drawingml/2006/main">
              <a:ext uri="{FF2B5EF4-FFF2-40B4-BE49-F238E27FC236}">
                <a16:creationId xmlns:a16="http://schemas.microsoft.com/office/drawing/2014/main" id="{B417C61B-3ABD-466A-AAE6-D76C789FA413}"/>
              </a:ext>
            </a:extLst>
          </p:cNvPr>
          <p:cNvSpPr>
            <a:spLocks xmlns:a="http://schemas.openxmlformats.org/drawingml/2006/main" noGrp="1"/>
          </p:cNvSpPr>
          <p:nvPr/>
        </p:nvSpPr>
        <p:spPr>
          <a:xfrm xmlns:a="http://schemas.openxmlformats.org/drawingml/2006/main">
            <a:off x="609600" y="5314950"/>
            <a:ext cx="1097280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lgn="l">
              <a:buNone/>
              <a:defRPr sz="1800" b="0">
                <a:solidFill>
                  <a:srgbClr val="5B6567"/>
                </a:solidFill>
                <a:latin typeface="Inter"/>
                <a:ea typeface="Inter"/>
                <a:cs typeface="Inter"/>
              </a:defRPr>
            </a:pPr>
            <a:r>
              <a:rPr sz="1800" b="0">
                <a:solidFill>
                  <a:srgbClr val="5B6567"/>
                </a:solidFill>
                <a:latin typeface="Inter"/>
                <a:ea typeface="Inter"/>
                <a:cs typeface="Inter"/>
              </a:rPr>
              <a:t>Household records at the gate. Staff time records ready for payroll.</a:t>
            </a:r>
          </a:p>
        </p:txBody>
      </p:sp>
      <p:sp>
        <p:nvSpPr>
          <p:cNvPr id="13" name="">
            <a:extLst xmlns:a="http://schemas.openxmlformats.org/drawingml/2006/main">
              <a:ext uri="{FF2B5EF4-FFF2-40B4-BE49-F238E27FC236}">
                <a16:creationId xmlns:a16="http://schemas.microsoft.com/office/drawing/2014/main" id="{48E2627E-2BEE-437B-BAC7-42155117491A}"/>
              </a:ext>
            </a:extLst>
          </p:cNvPr>
          <p:cNvSpPr>
            <a:spLocks xmlns:a="http://schemas.openxmlformats.org/drawingml/2006/main" noGrp="1"/>
          </p:cNvSpPr>
          <p:nvPr/>
        </p:nvSpPr>
        <p:spPr>
          <a:xfrm xmlns:a="http://schemas.openxmlformats.org/drawingml/2006/main">
            <a:off x="609600" y="1438275"/>
            <a:ext cx="10763250"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lgn="l">
              <a:buNone/>
              <a:defRPr sz="1650" b="0">
                <a:solidFill>
                  <a:srgbClr val="5B6567"/>
                </a:solidFill>
                <a:latin typeface="Inter"/>
                <a:ea typeface="Inter"/>
                <a:cs typeface="Inter"/>
              </a:defRPr>
            </a:pPr>
            <a:r>
              <a:rPr sz="1650" b="0">
                <a:solidFill>
                  <a:srgbClr val="5B6567"/>
                </a:solidFill>
                <a:latin typeface="Inter"/>
                <a:ea typeface="Inter"/>
                <a:cs typeface="Inter"/>
              </a:rPr>
              <a:t>A seasonal community pool prospect uses a binder, spreadsheets and QuickBooks</a:t>
            </a:r>
          </a:p>
        </p:txBody>
      </p:sp>
      <p:sp>
        <p:nvSpPr>
          <p:cNvPr id="14" name="">
            <a:extLst xmlns:a="http://schemas.openxmlformats.org/drawingml/2006/main">
              <a:ext uri="{FF2B5EF4-FFF2-40B4-BE49-F238E27FC236}">
                <a16:creationId xmlns:a16="http://schemas.microsoft.com/office/drawing/2014/main" id="{23AF8C2D-E23D-4CCE-BFE0-CA36DD40ABA5}"/>
              </a:ext>
            </a:extLst>
          </p:cNvPr>
          <p:cNvSpPr>
            <a:spLocks xmlns:a="http://schemas.openxmlformats.org/drawingml/2006/main" noGrp="1"/>
          </p:cNvSpPr>
          <p:nvPr/>
        </p:nvSpPr>
        <p:spPr>
          <a:xfrm xmlns:a="http://schemas.openxmlformats.org/drawingml/2006/main">
            <a:off x="609600" y="5962650"/>
            <a:ext cx="10763250" cy="276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lgn="l">
              <a:buNone/>
              <a:defRPr sz="1200" b="0">
                <a:solidFill>
                  <a:srgbClr val="5B6567"/>
                </a:solidFill>
                <a:latin typeface="Inter"/>
                <a:ea typeface="Inter"/>
                <a:cs typeface="Inter"/>
              </a:defRPr>
            </a:pPr>
            <a:r>
              <a:rPr sz="1200" b="0">
                <a:solidFill>
                  <a:srgbClr val="5B6567"/>
                </a:solidFill>
                <a:latin typeface="Inter"/>
                <a:ea typeface="Inter"/>
                <a:cs typeface="Inter"/>
              </a:rPr>
              <a:t>Source: community-pool discovery notes, September 14, 2026. Customer-reported needs.</a:t>
            </a:r>
          </a:p>
        </p:txBody>
      </p:sp>
      <p:sp>
        <p:nvSpPr>
          <p:cNvPr id="15" name="">
            <a:extLst xmlns:a="http://schemas.openxmlformats.org/drawingml/2006/main">
              <a:ext uri="{FF2B5EF4-FFF2-40B4-BE49-F238E27FC236}">
                <a16:creationId xmlns:a16="http://schemas.microsoft.com/office/drawing/2014/main" id="{2FC2F378-6D48-46BF-8D0D-398202B038A6}"/>
              </a:ext>
            </a:extLst>
          </p:cNvPr>
          <p:cNvSpPr>
            <a:spLocks xmlns:a="http://schemas.openxmlformats.org/drawingml/2006/main" noGrp="1"/>
          </p:cNvSpPr>
          <p:nvPr/>
        </p:nvSpPr>
        <p:spPr>
          <a:xfrm xmlns:a="http://schemas.openxmlformats.org/drawingml/2006/main">
            <a:off x="609600" y="6219825"/>
            <a:ext cx="104775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lgn="l">
              <a:buNone/>
              <a:defRPr sz="1200" b="0">
                <a:solidFill>
                  <a:srgbClr val="5B6567"/>
                </a:solidFill>
                <a:latin typeface="Inter"/>
                <a:ea typeface="Inter"/>
                <a:cs typeface="Inter"/>
              </a:defRPr>
            </a:pPr>
            <a:r>
              <a:rPr sz="1200" b="0">
                <a:solidFill>
                  <a:srgbClr val="5B6567"/>
                </a:solidFill>
                <a:latin typeface="Inter"/>
                <a:ea typeface="Inter"/>
                <a:cs typeface="Inter"/>
              </a:rPr>
              <a:t>Prospect example. No measured Clubward savings or customer outcomes.</a:t>
            </a:r>
          </a:p>
        </p:txBody>
      </p:sp>
    </p:spTree>
    <p:extLst>
      <p:ext uri="{BB962C8B-B14F-4D97-AF65-F5344CB8AC3E}">
        <p14:creationId xmlns:p14="http://schemas.microsoft.com/office/powerpoint/2010/main" val="2141398674"/>
      </p:ext>
    </p:extLst>
  </p:cSld>
</p:sld>
</file>

<file path=ppt/slides/slide3.xml><?xml version="1.0" encoding="utf-8"?>
<p:sld xmlns:p="http://schemas.openxmlformats.org/presentationml/2006/main">
  <p:cSld>
    <p:bg>
      <p:bgPr>
        <a:solidFill xmlns:a="http://schemas.openxmlformats.org/drawingml/2006/main">
          <a:srgbClr val="111719"/>
        </a:solidFill>
      </p:bgPr>
    </p:bg>
    <p:spTree>
      <p:nvGrpSpPr>
        <p:cNvPr id="1" name=""/>
        <p:cNvGrpSpPr/>
        <p:nvPr/>
      </p:nvGrpSpPr>
      <p:grpSpPr>
        <a:xfrm xmlns:a="http://schemas.openxmlformats.org/drawingml/2006/main"/>
      </p:grpSpPr>
      <p:sp>
        <p:nvSpPr>
          <p:cNvPr id="9" name="">
            <a:extLst xmlns:a="http://schemas.openxmlformats.org/drawingml/2006/main">
              <a:ext uri="{FF2B5EF4-FFF2-40B4-BE49-F238E27FC236}">
                <a16:creationId xmlns:a16="http://schemas.microsoft.com/office/drawing/2014/main" id="{2953172B-EA1B-4A3E-9D64-40FB40B43E26}"/>
              </a:ext>
            </a:extLst>
          </p:cNvPr>
          <p:cNvSpPr>
            <a:spLocks xmlns:a="http://schemas.openxmlformats.org/drawingml/2006/main" noGrp="1"/>
          </p:cNvSpPr>
          <p:nvPr/>
        </p:nvSpPr>
        <p:spPr>
          <a:xfrm xmlns:a="http://schemas.openxmlformats.org/drawingml/2006/main">
            <a:off x="609600" y="514350"/>
            <a:ext cx="10953750" cy="1104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lgn="l">
              <a:buNone/>
              <a:defRPr sz="3450" b="1">
                <a:solidFill>
                  <a:srgbClr val="FFFFFF"/>
                </a:solidFill>
                <a:latin typeface="Inter"/>
                <a:ea typeface="Inter"/>
                <a:cs typeface="Inter"/>
              </a:defRPr>
            </a:pPr>
            <a:r>
              <a:rPr sz="3450" b="1">
                <a:solidFill>
                  <a:srgbClr val="FFFFFF"/>
                </a:solidFill>
                <a:latin typeface="Inter"/>
                <a:ea typeface="Inter"/>
                <a:cs typeface="Inter"/>
              </a:rPr>
              <a:t>First market: US community clubs</a:t>
            </a:r>
          </a:p>
        </p:txBody>
      </p:sp>
      <p:sp>
        <p:nvSpPr>
          <p:cNvPr id="2" name="">
            <a:extLst xmlns:a="http://schemas.openxmlformats.org/drawingml/2006/main">
              <a:ext uri="{FF2B5EF4-FFF2-40B4-BE49-F238E27FC236}">
                <a16:creationId xmlns:a16="http://schemas.microsoft.com/office/drawing/2014/main" id="{65973646-6851-48FA-BF4C-17AB1EFB2B67}"/>
              </a:ext>
            </a:extLst>
          </p:cNvPr>
          <p:cNvSpPr>
            <a:spLocks xmlns:a="http://schemas.openxmlformats.org/drawingml/2006/main" noGrp="1"/>
          </p:cNvSpPr>
          <p:nvPr/>
        </p:nvSpPr>
        <p:spPr>
          <a:xfrm xmlns:a="http://schemas.openxmlformats.org/drawingml/2006/main">
            <a:off x="11144250" y="6343650"/>
            <a:ext cx="4572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lgn="l">
              <a:buNone/>
              <a:defRPr sz="1050" b="0">
                <a:solidFill>
                  <a:srgbClr val="BFC5C4"/>
                </a:solidFill>
                <a:latin typeface="Inter"/>
                <a:ea typeface="Inter"/>
                <a:cs typeface="Inter"/>
              </a:defRPr>
            </a:pPr>
            <a:r>
              <a:rPr sz="1050" b="0">
                <a:solidFill>
                  <a:srgbClr val="BFC5C4"/>
                </a:solidFill>
                <a:latin typeface="Inter"/>
                <a:ea typeface="Inter"/>
                <a:cs typeface="Inter"/>
              </a:rPr>
              <a:t>03</a:t>
            </a:r>
          </a:p>
        </p:txBody>
      </p:sp>
      <p:sp>
        <p:nvSpPr>
          <p:cNvPr id="3" name="">
            <a:extLst xmlns:a="http://schemas.openxmlformats.org/drawingml/2006/main">
              <a:ext uri="{FF2B5EF4-FFF2-40B4-BE49-F238E27FC236}">
                <a16:creationId xmlns:a16="http://schemas.microsoft.com/office/drawing/2014/main" id="{3FC0F2E7-7EE0-4310-918B-3F02AE1883CA}"/>
              </a:ext>
            </a:extLst>
          </p:cNvPr>
          <p:cNvSpPr>
            <a:spLocks xmlns:a="http://schemas.openxmlformats.org/drawingml/2006/main" noGrp="1"/>
          </p:cNvSpPr>
          <p:nvPr/>
        </p:nvSpPr>
        <p:spPr>
          <a:xfrm xmlns:a="http://schemas.openxmlformats.org/drawingml/2006/main">
            <a:off x="609600" y="1743075"/>
            <a:ext cx="6191250" cy="1085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lgn="l">
              <a:buNone/>
              <a:defRPr sz="3000" b="1">
                <a:solidFill>
                  <a:srgbClr val="FF6A19"/>
                </a:solidFill>
                <a:latin typeface="Inter"/>
                <a:ea typeface="Inter"/>
                <a:cs typeface="Inter"/>
              </a:defRPr>
            </a:pPr>
            <a:r>
              <a:rPr sz="3000" b="1">
                <a:solidFill>
                  <a:srgbClr val="FF6A19"/>
                </a:solidFill>
                <a:latin typeface="Inter"/>
                <a:ea typeface="Inter"/>
                <a:cs typeface="Inter"/>
              </a:rPr>
              <a:t>Household memberships.</a:t>
            </a:r>
          </a:p>
          <a:p xmlns:a="http://schemas.openxmlformats.org/drawingml/2006/main">
            <a:pPr algn="l">
              <a:buNone/>
              <a:defRPr sz="3000" b="1">
                <a:solidFill>
                  <a:srgbClr val="FF6A19"/>
                </a:solidFill>
                <a:latin typeface="Inter"/>
                <a:ea typeface="Inter"/>
                <a:cs typeface="Inter"/>
              </a:defRPr>
            </a:pPr>
            <a:r>
              <a:rPr sz="3000" b="1">
                <a:solidFill>
                  <a:srgbClr val="FF6A19"/>
                </a:solidFill>
                <a:latin typeface="Inter"/>
                <a:ea typeface="Inter"/>
                <a:cs typeface="Inter"/>
              </a:rPr>
              <a:t>Daily venue operations.</a:t>
            </a:r>
          </a:p>
        </p:txBody>
      </p:sp>
      <p:sp>
        <p:nvSpPr>
          <p:cNvPr id="4" name="">
            <a:extLst xmlns:a="http://schemas.openxmlformats.org/drawingml/2006/main">
              <a:ext uri="{FF2B5EF4-FFF2-40B4-BE49-F238E27FC236}">
                <a16:creationId xmlns:a16="http://schemas.microsoft.com/office/drawing/2014/main" id="{AE4E9E84-C59A-401E-ADDF-B39F87AC7FB0}"/>
              </a:ext>
            </a:extLst>
          </p:cNvPr>
          <p:cNvSpPr>
            <a:spLocks xmlns:a="http://schemas.openxmlformats.org/drawingml/2006/main" noGrp="1"/>
          </p:cNvSpPr>
          <p:nvPr/>
        </p:nvSpPr>
        <p:spPr>
          <a:xfrm xmlns:a="http://schemas.openxmlformats.org/drawingml/2006/main">
            <a:off x="609600" y="3124200"/>
            <a:ext cx="6572250" cy="428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lgn="l">
              <a:buNone/>
              <a:defRPr sz="2100" b="1">
                <a:solidFill>
                  <a:srgbClr val="FFFFFF"/>
                </a:solidFill>
                <a:latin typeface="Inter"/>
                <a:ea typeface="Inter"/>
                <a:cs typeface="Inter"/>
              </a:defRPr>
            </a:pPr>
            <a:r>
              <a:rPr sz="2100" b="1">
                <a:solidFill>
                  <a:srgbClr val="FFFFFF"/>
                </a:solidFill>
                <a:latin typeface="Inter"/>
                <a:ea typeface="Inter"/>
                <a:cs typeface="Inter"/>
              </a:rPr>
              <a:t>Initial focus: swim, tennis and sports clubs</a:t>
            </a:r>
          </a:p>
        </p:txBody>
      </p:sp>
      <p:sp>
        <p:nvSpPr>
          <p:cNvPr id="5" name="">
            <a:extLst xmlns:a="http://schemas.openxmlformats.org/drawingml/2006/main">
              <a:ext uri="{FF2B5EF4-FFF2-40B4-BE49-F238E27FC236}">
                <a16:creationId xmlns:a16="http://schemas.microsoft.com/office/drawing/2014/main" id="{D2A563FD-F26F-47E3-8403-5B7FA348BD06}"/>
              </a:ext>
            </a:extLst>
          </p:cNvPr>
          <p:cNvSpPr>
            <a:spLocks xmlns:a="http://schemas.openxmlformats.org/drawingml/2006/main" noGrp="1"/>
          </p:cNvSpPr>
          <p:nvPr/>
        </p:nvSpPr>
        <p:spPr>
          <a:xfrm xmlns:a="http://schemas.openxmlformats.org/drawingml/2006/main">
            <a:off x="609600" y="3762375"/>
            <a:ext cx="7000875" cy="15811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lgn="l">
              <a:buNone/>
              <a:defRPr sz="1725" b="0">
                <a:solidFill>
                  <a:srgbClr val="BFC5C4"/>
                </a:solidFill>
                <a:latin typeface="Inter"/>
                <a:ea typeface="Inter"/>
                <a:cs typeface="Inter"/>
              </a:defRPr>
            </a:pPr>
            <a:r>
              <a:rPr sz="1725" b="0">
                <a:solidFill>
                  <a:srgbClr val="BFC5C4"/>
                </a:solidFill>
                <a:latin typeface="Inter"/>
                <a:ea typeface="Inter"/>
                <a:cs typeface="Inter"/>
              </a:rPr>
              <a:t>Profile: one venue, household dues and a staffed front desk.</a:t>
            </a:r>
          </a:p>
          <a:p xmlns:a="http://schemas.openxmlformats.org/drawingml/2006/main">
            <a:pPr algn="l">
              <a:buNone/>
              <a:defRPr sz="1725" b="0">
                <a:solidFill>
                  <a:srgbClr val="BFC5C4"/>
                </a:solidFill>
                <a:latin typeface="Inter"/>
                <a:ea typeface="Inter"/>
                <a:cs typeface="Inter"/>
              </a:defRPr>
            </a:pPr>
            <a:r>
              <a:rPr sz="1725" b="0">
                <a:solidFill>
                  <a:srgbClr val="BFC5C4"/>
                </a:solidFill>
                <a:latin typeface="Inter"/>
                <a:ea typeface="Inter"/>
                <a:cs typeface="Inter"/>
              </a:rPr>
              <a:t>Buyer: manager; spending approved by owner or board.</a:t>
            </a:r>
          </a:p>
          <a:p xmlns:a="http://schemas.openxmlformats.org/drawingml/2006/main">
            <a:pPr algn="l">
              <a:buNone/>
              <a:defRPr sz="1725" b="0">
                <a:solidFill>
                  <a:srgbClr val="BFC5C4"/>
                </a:solidFill>
                <a:latin typeface="Inter"/>
                <a:ea typeface="Inter"/>
                <a:cs typeface="Inter"/>
              </a:defRPr>
            </a:pPr>
            <a:r>
              <a:rPr sz="1725" b="0">
                <a:solidFill>
                  <a:srgbClr val="BFC5C4"/>
                </a:solidFill>
                <a:latin typeface="Inter"/>
                <a:ea typeface="Inter"/>
                <a:cs typeface="Inter"/>
              </a:rPr>
              <a:t>Purchase window: renewals, opening day or a system change.</a:t>
            </a:r>
          </a:p>
        </p:txBody>
      </p:sp>
      <p:sp>
        <p:nvSpPr>
          <p:cNvPr id="6" name="">
            <a:extLst xmlns:a="http://schemas.openxmlformats.org/drawingml/2006/main">
              <a:ext uri="{FF2B5EF4-FFF2-40B4-BE49-F238E27FC236}">
                <a16:creationId xmlns:a16="http://schemas.microsoft.com/office/drawing/2014/main" id="{78258999-1A93-4541-9CB5-818912F18054}"/>
              </a:ext>
            </a:extLst>
          </p:cNvPr>
          <p:cNvSpPr>
            <a:spLocks xmlns:a="http://schemas.openxmlformats.org/drawingml/2006/main" noGrp="1"/>
          </p:cNvSpPr>
          <p:nvPr/>
        </p:nvSpPr>
        <p:spPr>
          <a:xfrm xmlns:a="http://schemas.openxmlformats.org/drawingml/2006/main">
            <a:off x="8239125" y="1952625"/>
            <a:ext cx="3333750" cy="419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lgn="l">
              <a:buNone/>
              <a:defRPr sz="2175" b="1">
                <a:solidFill>
                  <a:srgbClr val="FFFFFF"/>
                </a:solidFill>
                <a:latin typeface="Inter"/>
                <a:ea typeface="Inter"/>
                <a:cs typeface="Inter"/>
              </a:defRPr>
            </a:pPr>
            <a:r>
              <a:rPr sz="2175" b="1">
                <a:solidFill>
                  <a:srgbClr val="FFFFFF"/>
                </a:solidFill>
                <a:latin typeface="Inter"/>
                <a:ea typeface="Inter"/>
                <a:cs typeface="Inter"/>
              </a:rPr>
              <a:t>Expansion markets</a:t>
            </a:r>
          </a:p>
        </p:txBody>
      </p:sp>
      <p:sp>
        <p:nvSpPr>
          <p:cNvPr id="7" name="">
            <a:extLst xmlns:a="http://schemas.openxmlformats.org/drawingml/2006/main">
              <a:ext uri="{FF2B5EF4-FFF2-40B4-BE49-F238E27FC236}">
                <a16:creationId xmlns:a16="http://schemas.microsoft.com/office/drawing/2014/main" id="{B459373C-00A8-4318-B75E-391F6B998CF3}"/>
              </a:ext>
            </a:extLst>
          </p:cNvPr>
          <p:cNvSpPr>
            <a:spLocks xmlns:a="http://schemas.openxmlformats.org/drawingml/2006/main" noGrp="1"/>
          </p:cNvSpPr>
          <p:nvPr/>
        </p:nvSpPr>
        <p:spPr>
          <a:xfrm xmlns:a="http://schemas.openxmlformats.org/drawingml/2006/main">
            <a:off x="8239125" y="2628900"/>
            <a:ext cx="3343275" cy="2095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lgn="l">
              <a:buNone/>
              <a:defRPr sz="1800" b="0">
                <a:solidFill>
                  <a:srgbClr val="BFC5C4"/>
                </a:solidFill>
                <a:latin typeface="Inter"/>
                <a:ea typeface="Inter"/>
                <a:cs typeface="Inter"/>
              </a:defRPr>
            </a:pPr>
            <a:r>
              <a:rPr sz="1800" b="0">
                <a:solidFill>
                  <a:srgbClr val="BFC5C4"/>
                </a:solidFill>
                <a:latin typeface="Inter"/>
                <a:ea typeface="Inter"/>
                <a:cs typeface="Inter"/>
              </a:rPr>
              <a:t>Gyms and fitness studios</a:t>
            </a:r>
          </a:p>
          <a:p xmlns:a="http://schemas.openxmlformats.org/drawingml/2006/main">
            <a:pPr algn="l">
              <a:buNone/>
              <a:defRPr sz="1800" b="0">
                <a:solidFill>
                  <a:srgbClr val="BFC5C4"/>
                </a:solidFill>
                <a:latin typeface="Inter"/>
                <a:ea typeface="Inter"/>
                <a:cs typeface="Inter"/>
              </a:defRPr>
            </a:pPr>
            <a:r>
              <a:rPr sz="1800" b="0">
                <a:solidFill>
                  <a:srgbClr val="BFC5C4"/>
                </a:solidFill>
                <a:latin typeface="Inter"/>
                <a:ea typeface="Inter"/>
                <a:cs typeface="Inter"/>
              </a:rPr>
              <a:t>Ski and recreation clubs</a:t>
            </a:r>
          </a:p>
          <a:p xmlns:a="http://schemas.openxmlformats.org/drawingml/2006/main">
            <a:pPr algn="l">
              <a:buNone/>
              <a:defRPr sz="1800" b="0">
                <a:solidFill>
                  <a:srgbClr val="BFC5C4"/>
                </a:solidFill>
                <a:latin typeface="Inter"/>
                <a:ea typeface="Inter"/>
                <a:cs typeface="Inter"/>
              </a:defRPr>
            </a:pPr>
            <a:r>
              <a:rPr sz="1800" b="0">
                <a:solidFill>
                  <a:srgbClr val="BFC5C4"/>
                </a:solidFill>
                <a:latin typeface="Inter"/>
                <a:ea typeface="Inter"/>
                <a:cs typeface="Inter"/>
              </a:rPr>
              <a:t>Sports and social clubs</a:t>
            </a:r>
          </a:p>
          <a:p xmlns:a="http://schemas.openxmlformats.org/drawingml/2006/main">
            <a:pPr algn="l">
              <a:buNone/>
              <a:defRPr sz="1800" b="0">
                <a:solidFill>
                  <a:srgbClr val="BFC5C4"/>
                </a:solidFill>
                <a:latin typeface="Inter"/>
                <a:ea typeface="Inter"/>
                <a:cs typeface="Inter"/>
              </a:defRPr>
            </a:pPr>
            <a:r>
              <a:rPr sz="1800" b="0">
                <a:solidFill>
                  <a:srgbClr val="BFC5C4"/>
                </a:solidFill>
                <a:latin typeface="Inter"/>
                <a:ea typeface="Inter"/>
                <a:cs typeface="Inter"/>
              </a:rPr>
              <a:t>HOAs and community centers</a:t>
            </a:r>
          </a:p>
          <a:p xmlns:a="http://schemas.openxmlformats.org/drawingml/2006/main">
            <a:pPr algn="l">
              <a:buNone/>
              <a:defRPr sz="1800" b="0">
                <a:solidFill>
                  <a:srgbClr val="BFC5C4"/>
                </a:solidFill>
                <a:latin typeface="Inter"/>
                <a:ea typeface="Inter"/>
                <a:cs typeface="Inter"/>
              </a:defRPr>
            </a:pPr>
            <a:r>
              <a:rPr sz="1800" b="0">
                <a:solidFill>
                  <a:srgbClr val="BFC5C4"/>
                </a:solidFill>
                <a:latin typeface="Inter"/>
                <a:ea typeface="Inter"/>
                <a:cs typeface="Inter"/>
              </a:rPr>
              <a:t>Membership nonprofits</a:t>
            </a:r>
          </a:p>
        </p:txBody>
      </p:sp>
      <p:sp>
        <p:nvSpPr>
          <p:cNvPr id="8" name="">
            <a:extLst xmlns:a="http://schemas.openxmlformats.org/drawingml/2006/main">
              <a:ext uri="{FF2B5EF4-FFF2-40B4-BE49-F238E27FC236}">
                <a16:creationId xmlns:a16="http://schemas.microsoft.com/office/drawing/2014/main" id="{C18303D5-D237-4621-8A82-87DDF6139EC4}"/>
              </a:ext>
            </a:extLst>
          </p:cNvPr>
          <p:cNvSpPr>
            <a:spLocks xmlns:a="http://schemas.openxmlformats.org/drawingml/2006/main" noGrp="1"/>
          </p:cNvSpPr>
          <p:nvPr/>
        </p:nvSpPr>
        <p:spPr>
          <a:xfrm xmlns:a="http://schemas.openxmlformats.org/drawingml/2006/main">
            <a:off x="609600" y="6019800"/>
            <a:ext cx="10477500"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lgn="l">
              <a:buNone/>
              <a:defRPr sz="1350" b="0">
                <a:solidFill>
                  <a:srgbClr val="BFC5C4"/>
                </a:solidFill>
                <a:latin typeface="Inter"/>
                <a:ea typeface="Inter"/>
                <a:cs typeface="Inter"/>
              </a:defRPr>
            </a:pPr>
            <a:r>
              <a:rPr sz="1350" b="0">
                <a:solidFill>
                  <a:srgbClr val="BFC5C4"/>
                </a:solidFill>
                <a:latin typeface="Inter"/>
                <a:ea typeface="Inter"/>
                <a:cs typeface="Inter"/>
              </a:rPr>
              <a:t>Initial sales focus. Adjacent markets expand from the same core as customer fit is validated.</a:t>
            </a:r>
          </a:p>
        </p:txBody>
      </p:sp>
    </p:spTree>
    <p:extLst>
      <p:ext uri="{BB962C8B-B14F-4D97-AF65-F5344CB8AC3E}">
        <p14:creationId xmlns:p14="http://schemas.microsoft.com/office/powerpoint/2010/main" val="369613960"/>
      </p:ext>
    </p:extLst>
  </p:cSld>
</p:sld>
</file>

<file path=ppt/slides/slide4.xml><?xml version="1.0" encoding="utf-8"?>
<p:sld xmlns:p="http://schemas.openxmlformats.org/presentationml/2006/main">
  <p:cSld>
    <p:bg>
      <p:bgPr>
        <a:solidFill xmlns:a="http://schemas.openxmlformats.org/drawingml/2006/main">
          <a:srgbClr val="111719"/>
        </a:solidFill>
      </p:bgPr>
    </p:bg>
    <p:spTree>
      <p:nvGrpSpPr>
        <p:cNvPr id="1" name=""/>
        <p:cNvGrpSpPr/>
        <p:nvPr/>
      </p:nvGrpSpPr>
      <p:grpSpPr>
        <a:xfrm xmlns:a="http://schemas.openxmlformats.org/drawingml/2006/main"/>
      </p:grpSpPr>
      <p:sp>
        <p:nvSpPr>
          <p:cNvPr id="10" name="">
            <a:extLst xmlns:a="http://schemas.openxmlformats.org/drawingml/2006/main">
              <a:ext uri="{FF2B5EF4-FFF2-40B4-BE49-F238E27FC236}">
                <a16:creationId xmlns:a16="http://schemas.microsoft.com/office/drawing/2014/main" id="{BA1F81D3-B2A9-4AE2-8209-06E2A7D215DB}"/>
              </a:ext>
            </a:extLst>
          </p:cNvPr>
          <p:cNvSpPr>
            <a:spLocks xmlns:a="http://schemas.openxmlformats.org/drawingml/2006/main" noGrp="1"/>
          </p:cNvSpPr>
          <p:nvPr/>
        </p:nvSpPr>
        <p:spPr>
          <a:xfrm xmlns:a="http://schemas.openxmlformats.org/drawingml/2006/main">
            <a:off x="609600" y="514350"/>
            <a:ext cx="10953750" cy="1104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lgn="l">
              <a:buNone/>
              <a:defRPr sz="3450" b="1">
                <a:solidFill>
                  <a:srgbClr val="FFFFFF"/>
                </a:solidFill>
                <a:latin typeface="Inter"/>
                <a:ea typeface="Inter"/>
                <a:cs typeface="Inter"/>
              </a:defRPr>
            </a:pPr>
            <a:r>
              <a:rPr sz="3450" b="1">
                <a:solidFill>
                  <a:srgbClr val="FFFFFF"/>
                </a:solidFill>
                <a:latin typeface="Inter"/>
                <a:ea typeface="Inter"/>
                <a:cs typeface="Inter"/>
              </a:rPr>
              <a:t>One platform for the community club’s workday</a:t>
            </a:r>
          </a:p>
        </p:txBody>
      </p:sp>
      <p:sp>
        <p:nvSpPr>
          <p:cNvPr id="2" name="">
            <a:extLst xmlns:a="http://schemas.openxmlformats.org/drawingml/2006/main">
              <a:ext uri="{FF2B5EF4-FFF2-40B4-BE49-F238E27FC236}">
                <a16:creationId xmlns:a16="http://schemas.microsoft.com/office/drawing/2014/main" id="{63711820-88B1-42B0-B335-655B8E30105C}"/>
              </a:ext>
            </a:extLst>
          </p:cNvPr>
          <p:cNvSpPr>
            <a:spLocks xmlns:a="http://schemas.openxmlformats.org/drawingml/2006/main" noGrp="1"/>
          </p:cNvSpPr>
          <p:nvPr/>
        </p:nvSpPr>
        <p:spPr>
          <a:xfrm xmlns:a="http://schemas.openxmlformats.org/drawingml/2006/main">
            <a:off x="11144250" y="6343650"/>
            <a:ext cx="4572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lgn="l">
              <a:buNone/>
              <a:defRPr sz="1050" b="0">
                <a:solidFill>
                  <a:srgbClr val="BFC5C4"/>
                </a:solidFill>
                <a:latin typeface="Inter"/>
                <a:ea typeface="Inter"/>
                <a:cs typeface="Inter"/>
              </a:defRPr>
            </a:pPr>
            <a:r>
              <a:rPr sz="1050" b="0">
                <a:solidFill>
                  <a:srgbClr val="BFC5C4"/>
                </a:solidFill>
                <a:latin typeface="Inter"/>
                <a:ea typeface="Inter"/>
                <a:cs typeface="Inter"/>
              </a:rPr>
              <a:t>04</a:t>
            </a:r>
          </a:p>
        </p:txBody>
      </p:sp>
      <p:sp>
        <p:nvSpPr>
          <p:cNvPr id="3" name="">
            <a:extLst xmlns:a="http://schemas.openxmlformats.org/drawingml/2006/main">
              <a:ext uri="{FF2B5EF4-FFF2-40B4-BE49-F238E27FC236}">
                <a16:creationId xmlns:a16="http://schemas.microsoft.com/office/drawing/2014/main" id="{65C71D12-F69B-441F-9108-B7BF2FF34CDC}"/>
              </a:ext>
            </a:extLst>
          </p:cNvPr>
          <p:cNvSpPr>
            <a:spLocks xmlns:a="http://schemas.openxmlformats.org/drawingml/2006/main" noGrp="1"/>
          </p:cNvSpPr>
          <p:nvPr/>
        </p:nvSpPr>
        <p:spPr>
          <a:xfrm xmlns:a="http://schemas.openxmlformats.org/drawingml/2006/main">
            <a:off x="609600" y="1847850"/>
            <a:ext cx="4572000"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lgn="l">
              <a:buNone/>
              <a:defRPr sz="2250" b="1">
                <a:solidFill>
                  <a:srgbClr val="FF6A19"/>
                </a:solidFill>
                <a:latin typeface="Inter"/>
                <a:ea typeface="Inter"/>
                <a:cs typeface="Inter"/>
              </a:defRPr>
            </a:pPr>
            <a:r>
              <a:rPr sz="2250" b="1">
                <a:solidFill>
                  <a:srgbClr val="FF6A19"/>
                </a:solidFill>
                <a:latin typeface="Inter"/>
                <a:ea typeface="Inter"/>
                <a:cs typeface="Inter"/>
              </a:rPr>
              <a:t>Memberships and payments</a:t>
            </a:r>
          </a:p>
        </p:txBody>
      </p:sp>
      <p:sp>
        <p:nvSpPr>
          <p:cNvPr id="4" name="">
            <a:extLst xmlns:a="http://schemas.openxmlformats.org/drawingml/2006/main">
              <a:ext uri="{FF2B5EF4-FFF2-40B4-BE49-F238E27FC236}">
                <a16:creationId xmlns:a16="http://schemas.microsoft.com/office/drawing/2014/main" id="{7A30B696-1EB6-4910-8EF9-604A08E9254B}"/>
              </a:ext>
            </a:extLst>
          </p:cNvPr>
          <p:cNvSpPr>
            <a:spLocks xmlns:a="http://schemas.openxmlformats.org/drawingml/2006/main" noGrp="1"/>
          </p:cNvSpPr>
          <p:nvPr/>
        </p:nvSpPr>
        <p:spPr>
          <a:xfrm xmlns:a="http://schemas.openxmlformats.org/drawingml/2006/main">
            <a:off x="609600" y="2628900"/>
            <a:ext cx="4572000"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lgn="l">
              <a:buNone/>
              <a:defRPr sz="2250" b="1">
                <a:solidFill>
                  <a:srgbClr val="FFFFFF"/>
                </a:solidFill>
                <a:latin typeface="Inter"/>
                <a:ea typeface="Inter"/>
                <a:cs typeface="Inter"/>
              </a:defRPr>
            </a:pPr>
            <a:r>
              <a:rPr sz="2250" b="1">
                <a:solidFill>
                  <a:srgbClr val="FFFFFF"/>
                </a:solidFill>
                <a:latin typeface="Inter"/>
                <a:ea typeface="Inter"/>
                <a:cs typeface="Inter"/>
              </a:rPr>
              <a:t>Front desk and access</a:t>
            </a:r>
          </a:p>
        </p:txBody>
      </p:sp>
      <p:sp>
        <p:nvSpPr>
          <p:cNvPr id="5" name="">
            <a:extLst xmlns:a="http://schemas.openxmlformats.org/drawingml/2006/main">
              <a:ext uri="{FF2B5EF4-FFF2-40B4-BE49-F238E27FC236}">
                <a16:creationId xmlns:a16="http://schemas.microsoft.com/office/drawing/2014/main" id="{19A6B1FA-D0D3-48BC-866B-B1B6E443B282}"/>
              </a:ext>
            </a:extLst>
          </p:cNvPr>
          <p:cNvSpPr>
            <a:spLocks xmlns:a="http://schemas.openxmlformats.org/drawingml/2006/main" noGrp="1"/>
          </p:cNvSpPr>
          <p:nvPr/>
        </p:nvSpPr>
        <p:spPr>
          <a:xfrm xmlns:a="http://schemas.openxmlformats.org/drawingml/2006/main">
            <a:off x="609600" y="3409950"/>
            <a:ext cx="4572000"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lgn="l">
              <a:buNone/>
              <a:defRPr sz="2250" b="1">
                <a:solidFill>
                  <a:srgbClr val="FFFFFF"/>
                </a:solidFill>
                <a:latin typeface="Inter"/>
                <a:ea typeface="Inter"/>
                <a:cs typeface="Inter"/>
              </a:defRPr>
            </a:pPr>
            <a:r>
              <a:rPr sz="2250" b="1">
                <a:solidFill>
                  <a:srgbClr val="FFFFFF"/>
                </a:solidFill>
                <a:latin typeface="Inter"/>
                <a:ea typeface="Inter"/>
                <a:cs typeface="Inter"/>
              </a:rPr>
              <a:t>Reservations and programs</a:t>
            </a:r>
          </a:p>
        </p:txBody>
      </p:sp>
      <p:sp>
        <p:nvSpPr>
          <p:cNvPr id="6" name="">
            <a:extLst xmlns:a="http://schemas.openxmlformats.org/drawingml/2006/main">
              <a:ext uri="{FF2B5EF4-FFF2-40B4-BE49-F238E27FC236}">
                <a16:creationId xmlns:a16="http://schemas.microsoft.com/office/drawing/2014/main" id="{86022D15-67A1-4089-9617-FB696708EFDA}"/>
              </a:ext>
            </a:extLst>
          </p:cNvPr>
          <p:cNvSpPr>
            <a:spLocks xmlns:a="http://schemas.openxmlformats.org/drawingml/2006/main" noGrp="1"/>
          </p:cNvSpPr>
          <p:nvPr/>
        </p:nvSpPr>
        <p:spPr>
          <a:xfrm xmlns:a="http://schemas.openxmlformats.org/drawingml/2006/main">
            <a:off x="609600" y="4191000"/>
            <a:ext cx="4572000"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lgn="l">
              <a:buNone/>
              <a:defRPr sz="2250" b="1">
                <a:solidFill>
                  <a:srgbClr val="FFFFFF"/>
                </a:solidFill>
                <a:latin typeface="Inter"/>
                <a:ea typeface="Inter"/>
                <a:cs typeface="Inter"/>
              </a:defRPr>
            </a:pPr>
            <a:r>
              <a:rPr sz="2250" b="1">
                <a:solidFill>
                  <a:srgbClr val="FFFFFF"/>
                </a:solidFill>
                <a:latin typeface="Inter"/>
                <a:ea typeface="Inter"/>
                <a:cs typeface="Inter"/>
              </a:rPr>
              <a:t>Staff operations</a:t>
            </a:r>
          </a:p>
        </p:txBody>
      </p:sp>
      <p:sp>
        <p:nvSpPr>
          <p:cNvPr id="7" name="">
            <a:extLst xmlns:a="http://schemas.openxmlformats.org/drawingml/2006/main">
              <a:ext uri="{FF2B5EF4-FFF2-40B4-BE49-F238E27FC236}">
                <a16:creationId xmlns:a16="http://schemas.microsoft.com/office/drawing/2014/main" id="{F569D649-3DDA-4862-8F72-F0B18A3C16B7}"/>
              </a:ext>
            </a:extLst>
          </p:cNvPr>
          <p:cNvSpPr>
            <a:spLocks xmlns:a="http://schemas.openxmlformats.org/drawingml/2006/main" noGrp="1"/>
          </p:cNvSpPr>
          <p:nvPr/>
        </p:nvSpPr>
        <p:spPr>
          <a:xfrm xmlns:a="http://schemas.openxmlformats.org/drawingml/2006/main">
            <a:off x="609600" y="5219700"/>
            <a:ext cx="4286250" cy="857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lgn="l">
              <a:buNone/>
              <a:defRPr sz="1875" b="0">
                <a:solidFill>
                  <a:srgbClr val="BFC5C4"/>
                </a:solidFill>
                <a:latin typeface="Inter"/>
                <a:ea typeface="Inter"/>
                <a:cs typeface="Inter"/>
              </a:defRPr>
            </a:pPr>
            <a:r>
              <a:rPr sz="1875" b="0">
                <a:solidFill>
                  <a:srgbClr val="BFC5C4"/>
                </a:solidFill>
                <a:latin typeface="Inter"/>
                <a:ea typeface="Inter"/>
                <a:cs typeface="Inter"/>
              </a:rPr>
              <a:t>Shared records connect member</a:t>
            </a:r>
          </a:p>
          <a:p xmlns:a="http://schemas.openxmlformats.org/drawingml/2006/main">
            <a:pPr algn="l">
              <a:buNone/>
              <a:defRPr sz="1875" b="0">
                <a:solidFill>
                  <a:srgbClr val="BFC5C4"/>
                </a:solidFill>
                <a:latin typeface="Inter"/>
                <a:ea typeface="Inter"/>
                <a:cs typeface="Inter"/>
              </a:defRPr>
            </a:pPr>
            <a:r>
              <a:rPr sz="1875" b="0">
                <a:solidFill>
                  <a:srgbClr val="BFC5C4"/>
                </a:solidFill>
                <a:latin typeface="Inter"/>
                <a:ea typeface="Inter"/>
                <a:cs typeface="Inter"/>
              </a:rPr>
              <a:t>service with staff operations.</a:t>
            </a:r>
          </a:p>
        </p:txBody>
      </p:sp>
      <p:pic>
        <p:nvPicPr>
          <p:cNvPr id="19" name=""/>
          <p:cNvPicPr>
            <a:picLocks xmlns:a="http://schemas.openxmlformats.org/drawingml/2006/main" noChangeAspect="1"/>
          </p:cNvPicPr>
          <p:nvPr/>
        </p:nvPicPr>
        <p:blipFill>
          <a:blip xmlns:r="http://schemas.openxmlformats.org/officeDocument/2006/relationships" xmlns:a="http://schemas.openxmlformats.org/drawingml/2006/main" r:embed="R017af7ca2cc74990"/>
          <a:stretch xmlns:a="http://schemas.openxmlformats.org/drawingml/2006/main"/>
        </p:blipFill>
        <p:spPr>
          <a:xfrm xmlns:a="http://schemas.openxmlformats.org/drawingml/2006/main">
            <a:off x="5162550" y="2004417"/>
            <a:ext cx="6419850" cy="3611166"/>
          </a:xfrm>
          <a:prstGeom xmlns:a="http://schemas.openxmlformats.org/drawingml/2006/main" prst="rect">
            <a:avLst/>
          </a:prstGeom>
        </p:spPr>
      </p:pic>
      <p:sp>
        <p:nvSpPr>
          <p:cNvPr id="9" name="">
            <a:extLst xmlns:a="http://schemas.openxmlformats.org/drawingml/2006/main">
              <a:ext uri="{FF2B5EF4-FFF2-40B4-BE49-F238E27FC236}">
                <a16:creationId xmlns:a16="http://schemas.microsoft.com/office/drawing/2014/main" id="{2394C20F-7961-48F2-AA24-C5F97CDD5D1A}"/>
              </a:ext>
            </a:extLst>
          </p:cNvPr>
          <p:cNvSpPr>
            <a:spLocks xmlns:a="http://schemas.openxmlformats.org/drawingml/2006/main" noGrp="1"/>
          </p:cNvSpPr>
          <p:nvPr/>
        </p:nvSpPr>
        <p:spPr>
          <a:xfrm xmlns:a="http://schemas.openxmlformats.org/drawingml/2006/main">
            <a:off x="5334000" y="5934075"/>
            <a:ext cx="6191250"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lgn="l">
              <a:buNone/>
              <a:defRPr sz="1425" b="0">
                <a:solidFill>
                  <a:srgbClr val="BFC5C4"/>
                </a:solidFill>
                <a:latin typeface="Inter"/>
                <a:ea typeface="Inter"/>
                <a:cs typeface="Inter"/>
              </a:defRPr>
            </a:pPr>
            <a:r>
              <a:rPr sz="1425" b="0">
                <a:solidFill>
                  <a:srgbClr val="BFC5C4"/>
                </a:solidFill>
                <a:latin typeface="Inter"/>
                <a:ea typeface="Inter"/>
                <a:cs typeface="Inter"/>
              </a:rPr>
              <a:t>Illustrative product view with demo data</a:t>
            </a:r>
          </a:p>
        </p:txBody>
      </p:sp>
    </p:spTree>
    <p:extLst>
      <p:ext uri="{BB962C8B-B14F-4D97-AF65-F5344CB8AC3E}">
        <p14:creationId xmlns:p14="http://schemas.microsoft.com/office/powerpoint/2010/main" val="1872942163"/>
      </p:ext>
    </p:extLst>
  </p:cSld>
</p:sld>
</file>

<file path=ppt/slides/slide5.xml><?xml version="1.0" encoding="utf-8"?>
<p:sld xmlns:p="http://schemas.openxmlformats.org/presentationml/2006/main">
  <p:cSld>
    <p:bg>
      <p:bgPr>
        <a:solidFill xmlns:a="http://schemas.openxmlformats.org/drawingml/2006/main">
          <a:srgbClr val="F5F2EC"/>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DC59070C-CFB2-4F06-8D58-46EEA709E6A6}"/>
              </a:ext>
            </a:extLst>
          </p:cNvPr>
          <p:cNvSpPr>
            <a:spLocks xmlns:a="http://schemas.openxmlformats.org/drawingml/2006/main" noGrp="1"/>
          </p:cNvSpPr>
          <p:nvPr/>
        </p:nvSpPr>
        <p:spPr>
          <a:xfrm xmlns:a="http://schemas.openxmlformats.org/drawingml/2006/main">
            <a:off x="609600" y="514350"/>
            <a:ext cx="10953750" cy="1104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lgn="l">
              <a:buNone/>
              <a:defRPr sz="3450" b="1">
                <a:solidFill>
                  <a:srgbClr val="182021"/>
                </a:solidFill>
                <a:latin typeface="Inter"/>
                <a:ea typeface="Inter"/>
                <a:cs typeface="Inter"/>
              </a:defRPr>
            </a:pPr>
            <a:r>
              <a:rPr sz="3450" b="1">
                <a:solidFill>
                  <a:srgbClr val="182021"/>
                </a:solidFill>
                <a:latin typeface="Inter"/>
                <a:ea typeface="Inter"/>
                <a:cs typeface="Inter"/>
              </a:rPr>
              <a:t>The household record guides guest check-in</a:t>
            </a:r>
          </a:p>
        </p:txBody>
      </p:sp>
      <p:sp>
        <p:nvSpPr>
          <p:cNvPr id="2" name="">
            <a:extLst xmlns:a="http://schemas.openxmlformats.org/drawingml/2006/main">
              <a:ext uri="{FF2B5EF4-FFF2-40B4-BE49-F238E27FC236}">
                <a16:creationId xmlns:a16="http://schemas.microsoft.com/office/drawing/2014/main" id="{0315296D-A026-4819-8B5D-3FF53EC21E46}"/>
              </a:ext>
            </a:extLst>
          </p:cNvPr>
          <p:cNvSpPr>
            <a:spLocks xmlns:a="http://schemas.openxmlformats.org/drawingml/2006/main" noGrp="1"/>
          </p:cNvSpPr>
          <p:nvPr/>
        </p:nvSpPr>
        <p:spPr>
          <a:xfrm xmlns:a="http://schemas.openxmlformats.org/drawingml/2006/main">
            <a:off x="11144250" y="6343650"/>
            <a:ext cx="4572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lgn="l">
              <a:buNone/>
              <a:defRPr sz="1050" b="0">
                <a:solidFill>
                  <a:srgbClr val="5B6567"/>
                </a:solidFill>
                <a:latin typeface="Inter"/>
                <a:ea typeface="Inter"/>
                <a:cs typeface="Inter"/>
              </a:defRPr>
            </a:pPr>
            <a:r>
              <a:rPr sz="1050" b="0">
                <a:solidFill>
                  <a:srgbClr val="5B6567"/>
                </a:solidFill>
                <a:latin typeface="Inter"/>
                <a:ea typeface="Inter"/>
                <a:cs typeface="Inter"/>
              </a:rPr>
              <a:t>05</a:t>
            </a:r>
          </a:p>
        </p:txBody>
      </p:sp>
      <p:sp>
        <p:nvSpPr>
          <p:cNvPr id="3" name="">
            <a:extLst xmlns:a="http://schemas.openxmlformats.org/drawingml/2006/main">
              <a:ext uri="{FF2B5EF4-FFF2-40B4-BE49-F238E27FC236}">
                <a16:creationId xmlns:a16="http://schemas.microsoft.com/office/drawing/2014/main" id="{5ADF302A-C32C-4EAA-8EC7-BBF1F03BF419}"/>
              </a:ext>
            </a:extLst>
          </p:cNvPr>
          <p:cNvSpPr>
            <a:spLocks xmlns:a="http://schemas.openxmlformats.org/drawingml/2006/main" noGrp="1"/>
          </p:cNvSpPr>
          <p:nvPr/>
        </p:nvSpPr>
        <p:spPr>
          <a:xfrm xmlns:a="http://schemas.openxmlformats.org/drawingml/2006/main">
            <a:off x="609600" y="1847850"/>
            <a:ext cx="4286250" cy="1066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lgn="l">
              <a:buNone/>
              <a:defRPr sz="2700" b="1">
                <a:solidFill>
                  <a:srgbClr val="182021"/>
                </a:solidFill>
                <a:latin typeface="Inter"/>
                <a:ea typeface="Inter"/>
                <a:cs typeface="Inter"/>
              </a:defRPr>
            </a:pPr>
            <a:r>
              <a:rPr sz="2700" b="1">
                <a:solidFill>
                  <a:srgbClr val="182021"/>
                </a:solidFill>
                <a:latin typeface="Inter"/>
                <a:ea typeface="Inter"/>
                <a:cs typeface="Inter"/>
              </a:rPr>
              <a:t>A member arrives</a:t>
            </a:r>
          </a:p>
          <a:p xmlns:a="http://schemas.openxmlformats.org/drawingml/2006/main">
            <a:pPr algn="l">
              <a:buNone/>
              <a:defRPr sz="2700" b="1">
                <a:solidFill>
                  <a:srgbClr val="182021"/>
                </a:solidFill>
                <a:latin typeface="Inter"/>
                <a:ea typeface="Inter"/>
                <a:cs typeface="Inter"/>
              </a:defRPr>
            </a:pPr>
            <a:r>
              <a:rPr sz="2700" b="1">
                <a:solidFill>
                  <a:srgbClr val="182021"/>
                </a:solidFill>
                <a:latin typeface="Inter"/>
                <a:ea typeface="Inter"/>
                <a:cs typeface="Inter"/>
              </a:rPr>
              <a:t>with a guest</a:t>
            </a:r>
          </a:p>
        </p:txBody>
      </p:sp>
      <p:sp>
        <p:nvSpPr>
          <p:cNvPr id="4" name="">
            <a:extLst xmlns:a="http://schemas.openxmlformats.org/drawingml/2006/main">
              <a:ext uri="{FF2B5EF4-FFF2-40B4-BE49-F238E27FC236}">
                <a16:creationId xmlns:a16="http://schemas.microsoft.com/office/drawing/2014/main" id="{1AD66782-67CA-4307-9D4E-9159641EB071}"/>
              </a:ext>
            </a:extLst>
          </p:cNvPr>
          <p:cNvSpPr>
            <a:spLocks xmlns:a="http://schemas.openxmlformats.org/drawingml/2006/main" noGrp="1"/>
          </p:cNvSpPr>
          <p:nvPr/>
        </p:nvSpPr>
        <p:spPr>
          <a:xfrm xmlns:a="http://schemas.openxmlformats.org/drawingml/2006/main">
            <a:off x="609600" y="3171825"/>
            <a:ext cx="4124325" cy="1438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lgn="l">
              <a:buNone/>
              <a:defRPr sz="2025" b="0">
                <a:solidFill>
                  <a:srgbClr val="5B6567"/>
                </a:solidFill>
                <a:latin typeface="Inter"/>
                <a:ea typeface="Inter"/>
                <a:cs typeface="Inter"/>
              </a:defRPr>
            </a:pPr>
            <a:r>
              <a:rPr sz="2025" b="0">
                <a:solidFill>
                  <a:srgbClr val="5B6567"/>
                </a:solidFill>
                <a:latin typeface="Inter"/>
                <a:ea typeface="Inter"/>
                <a:cs typeface="Inter"/>
              </a:rPr>
              <a:t>Find the household.</a:t>
            </a:r>
          </a:p>
          <a:p xmlns:a="http://schemas.openxmlformats.org/drawingml/2006/main">
            <a:pPr algn="l">
              <a:buNone/>
              <a:defRPr sz="2025" b="0">
                <a:solidFill>
                  <a:srgbClr val="5B6567"/>
                </a:solidFill>
                <a:latin typeface="Inter"/>
                <a:ea typeface="Inter"/>
                <a:cs typeface="Inter"/>
              </a:defRPr>
            </a:pPr>
            <a:r>
              <a:rPr sz="2025" b="0">
                <a:solidFill>
                  <a:srgbClr val="5B6567"/>
                </a:solidFill>
                <a:latin typeface="Inter"/>
                <a:ea typeface="Inter"/>
                <a:cs typeface="Inter"/>
              </a:rPr>
              <a:t>Review eligibility and waivers.</a:t>
            </a:r>
          </a:p>
          <a:p xmlns:a="http://schemas.openxmlformats.org/drawingml/2006/main">
            <a:pPr algn="l">
              <a:buNone/>
              <a:defRPr sz="2025" b="0">
                <a:solidFill>
                  <a:srgbClr val="5B6567"/>
                </a:solidFill>
                <a:latin typeface="Inter"/>
                <a:ea typeface="Inter"/>
                <a:cs typeface="Inter"/>
              </a:defRPr>
            </a:pPr>
            <a:r>
              <a:rPr sz="2025" b="0">
                <a:solidFill>
                  <a:srgbClr val="5B6567"/>
                </a:solidFill>
                <a:latin typeface="Inter"/>
                <a:ea typeface="Inter"/>
                <a:cs typeface="Inter"/>
              </a:rPr>
              <a:t>Record the guest visit.</a:t>
            </a:r>
          </a:p>
        </p:txBody>
      </p:sp>
      <p:sp>
        <p:nvSpPr>
          <p:cNvPr id="5" name="">
            <a:extLst xmlns:a="http://schemas.openxmlformats.org/drawingml/2006/main">
              <a:ext uri="{FF2B5EF4-FFF2-40B4-BE49-F238E27FC236}">
                <a16:creationId xmlns:a16="http://schemas.microsoft.com/office/drawing/2014/main" id="{5EE49C98-6F18-4E7B-8030-4A496679433E}"/>
              </a:ext>
            </a:extLst>
          </p:cNvPr>
          <p:cNvSpPr>
            <a:spLocks xmlns:a="http://schemas.openxmlformats.org/drawingml/2006/main" noGrp="1"/>
          </p:cNvSpPr>
          <p:nvPr/>
        </p:nvSpPr>
        <p:spPr>
          <a:xfrm xmlns:a="http://schemas.openxmlformats.org/drawingml/2006/main">
            <a:off x="609600" y="5010150"/>
            <a:ext cx="4124325" cy="838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lgn="l">
              <a:buNone/>
              <a:defRPr sz="1875" b="0">
                <a:solidFill>
                  <a:srgbClr val="182021"/>
                </a:solidFill>
                <a:latin typeface="Inter"/>
                <a:ea typeface="Inter"/>
                <a:cs typeface="Inter"/>
              </a:defRPr>
            </a:pPr>
            <a:r>
              <a:rPr sz="1875" b="0">
                <a:solidFill>
                  <a:srgbClr val="182021"/>
                </a:solidFill>
                <a:latin typeface="Inter"/>
                <a:ea typeface="Inter"/>
                <a:cs typeface="Inter"/>
              </a:rPr>
              <a:t>Guest usage stays with the</a:t>
            </a:r>
          </a:p>
          <a:p xmlns:a="http://schemas.openxmlformats.org/drawingml/2006/main">
            <a:pPr algn="l">
              <a:buNone/>
              <a:defRPr sz="1875" b="0">
                <a:solidFill>
                  <a:srgbClr val="182021"/>
                </a:solidFill>
                <a:latin typeface="Inter"/>
                <a:ea typeface="Inter"/>
                <a:cs typeface="Inter"/>
              </a:defRPr>
            </a:pPr>
            <a:r>
              <a:rPr sz="1875" b="0">
                <a:solidFill>
                  <a:srgbClr val="182021"/>
                </a:solidFill>
                <a:latin typeface="Inter"/>
                <a:ea typeface="Inter"/>
                <a:cs typeface="Inter"/>
              </a:rPr>
              <a:t>household record.</a:t>
            </a:r>
          </a:p>
        </p:txBody>
      </p:sp>
      <p:pic>
        <p:nvPicPr>
          <p:cNvPr id="15" name=""/>
          <p:cNvPicPr>
            <a:picLocks xmlns:a="http://schemas.openxmlformats.org/drawingml/2006/main" noChangeAspect="1"/>
          </p:cNvPicPr>
          <p:nvPr/>
        </p:nvPicPr>
        <p:blipFill>
          <a:blip xmlns:r="http://schemas.openxmlformats.org/officeDocument/2006/relationships" xmlns:a="http://schemas.openxmlformats.org/drawingml/2006/main" r:embed="R7d2893101b8645c6"/>
          <a:stretch xmlns:a="http://schemas.openxmlformats.org/drawingml/2006/main"/>
        </p:blipFill>
        <p:spPr>
          <a:xfrm xmlns:a="http://schemas.openxmlformats.org/drawingml/2006/main">
            <a:off x="5200794" y="1828800"/>
            <a:ext cx="6381462" cy="4000500"/>
          </a:xfrm>
          <a:prstGeom xmlns:a="http://schemas.openxmlformats.org/drawingml/2006/main" prst="rect">
            <a:avLst/>
          </a:prstGeom>
        </p:spPr>
      </p:pic>
      <p:sp>
        <p:nvSpPr>
          <p:cNvPr id="7" name="">
            <a:extLst xmlns:a="http://schemas.openxmlformats.org/drawingml/2006/main">
              <a:ext uri="{FF2B5EF4-FFF2-40B4-BE49-F238E27FC236}">
                <a16:creationId xmlns:a16="http://schemas.microsoft.com/office/drawing/2014/main" id="{216C73DF-BE5C-4D0E-B95F-5DF525BD42A4}"/>
              </a:ext>
            </a:extLst>
          </p:cNvPr>
          <p:cNvSpPr>
            <a:spLocks xmlns:a="http://schemas.openxmlformats.org/drawingml/2006/main" noGrp="1"/>
          </p:cNvSpPr>
          <p:nvPr/>
        </p:nvSpPr>
        <p:spPr>
          <a:xfrm xmlns:a="http://schemas.openxmlformats.org/drawingml/2006/main">
            <a:off x="5334000" y="5953125"/>
            <a:ext cx="6191250"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lgn="l">
              <a:buNone/>
              <a:defRPr sz="1275" b="0">
                <a:solidFill>
                  <a:srgbClr val="5B6567"/>
                </a:solidFill>
                <a:latin typeface="Inter"/>
                <a:ea typeface="Inter"/>
                <a:cs typeface="Inter"/>
              </a:defRPr>
            </a:pPr>
            <a:r>
              <a:rPr sz="1275" b="0">
                <a:solidFill>
                  <a:srgbClr val="5B6567"/>
                </a:solidFill>
                <a:latin typeface="Inter"/>
                <a:ea typeface="Inter"/>
                <a:cs typeface="Inter"/>
              </a:rPr>
              <a:t>Illustrative view of the discussed guest check-in workflow</a:t>
            </a:r>
          </a:p>
        </p:txBody>
      </p:sp>
    </p:spTree>
    <p:extLst>
      <p:ext uri="{BB962C8B-B14F-4D97-AF65-F5344CB8AC3E}">
        <p14:creationId xmlns:p14="http://schemas.microsoft.com/office/powerpoint/2010/main" val="1032950874"/>
      </p:ext>
    </p:extLst>
  </p:cSld>
</p:sld>
</file>

<file path=ppt/slides/slide6.xml><?xml version="1.0" encoding="utf-8"?>
<p:sld xmlns:p="http://schemas.openxmlformats.org/presentationml/2006/main">
  <p:cSld>
    <p:bg>
      <p:bgPr>
        <a:solidFill xmlns:a="http://schemas.openxmlformats.org/drawingml/2006/main">
          <a:srgbClr val="F5F2EC"/>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6A63DBCD-2E36-4376-96A7-472F4A504BAB}"/>
              </a:ext>
            </a:extLst>
          </p:cNvPr>
          <p:cNvSpPr>
            <a:spLocks xmlns:a="http://schemas.openxmlformats.org/drawingml/2006/main" noGrp="1"/>
          </p:cNvSpPr>
          <p:nvPr/>
        </p:nvSpPr>
        <p:spPr>
          <a:xfrm xmlns:a="http://schemas.openxmlformats.org/drawingml/2006/main">
            <a:off x="609600" y="514350"/>
            <a:ext cx="10953750" cy="1104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lgn="l">
              <a:buNone/>
              <a:defRPr sz="3450" b="1">
                <a:solidFill>
                  <a:srgbClr val="182021"/>
                </a:solidFill>
                <a:latin typeface="Inter"/>
                <a:ea typeface="Inter"/>
                <a:cs typeface="Inter"/>
              </a:defRPr>
            </a:pPr>
            <a:r>
              <a:rPr sz="3450" b="1">
                <a:solidFill>
                  <a:srgbClr val="182021"/>
                </a:solidFill>
                <a:latin typeface="Inter"/>
                <a:ea typeface="Inter"/>
                <a:cs typeface="Inter"/>
              </a:rPr>
              <a:t>A club opportunity, with adjacent-market interest</a:t>
            </a:r>
          </a:p>
        </p:txBody>
      </p:sp>
      <p:sp>
        <p:nvSpPr>
          <p:cNvPr id="2" name="">
            <a:extLst xmlns:a="http://schemas.openxmlformats.org/drawingml/2006/main">
              <a:ext uri="{FF2B5EF4-FFF2-40B4-BE49-F238E27FC236}">
                <a16:creationId xmlns:a16="http://schemas.microsoft.com/office/drawing/2014/main" id="{A3C35D80-833D-495F-8AD5-0E0147132B84}"/>
              </a:ext>
            </a:extLst>
          </p:cNvPr>
          <p:cNvSpPr>
            <a:spLocks xmlns:a="http://schemas.openxmlformats.org/drawingml/2006/main" noGrp="1"/>
          </p:cNvSpPr>
          <p:nvPr/>
        </p:nvSpPr>
        <p:spPr>
          <a:xfrm xmlns:a="http://schemas.openxmlformats.org/drawingml/2006/main">
            <a:off x="11144250" y="6343650"/>
            <a:ext cx="4572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lgn="l">
              <a:buNone/>
              <a:defRPr sz="1050" b="0">
                <a:solidFill>
                  <a:srgbClr val="5B6567"/>
                </a:solidFill>
                <a:latin typeface="Inter"/>
                <a:ea typeface="Inter"/>
                <a:cs typeface="Inter"/>
              </a:defRPr>
            </a:pPr>
            <a:r>
              <a:rPr sz="1050" b="0">
                <a:solidFill>
                  <a:srgbClr val="5B6567"/>
                </a:solidFill>
                <a:latin typeface="Inter"/>
                <a:ea typeface="Inter"/>
                <a:cs typeface="Inter"/>
              </a:rPr>
              <a:t>06</a:t>
            </a:r>
          </a:p>
        </p:txBody>
      </p:sp>
      <p:sp>
        <p:nvSpPr>
          <p:cNvPr id="3" name="">
            <a:extLst xmlns:a="http://schemas.openxmlformats.org/drawingml/2006/main">
              <a:ext uri="{FF2B5EF4-FFF2-40B4-BE49-F238E27FC236}">
                <a16:creationId xmlns:a16="http://schemas.microsoft.com/office/drawing/2014/main" id="{96873AD9-EB0A-424C-ACC2-123F67882C5C}"/>
              </a:ext>
            </a:extLst>
          </p:cNvPr>
          <p:cNvSpPr>
            <a:spLocks xmlns:a="http://schemas.openxmlformats.org/drawingml/2006/main" noGrp="1"/>
          </p:cNvSpPr>
          <p:nvPr/>
        </p:nvSpPr>
        <p:spPr>
          <a:xfrm xmlns:a="http://schemas.openxmlformats.org/drawingml/2006/main">
            <a:off x="609600" y="2076450"/>
            <a:ext cx="466725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lgn="l">
              <a:buNone/>
              <a:defRPr sz="2475" b="1">
                <a:solidFill>
                  <a:srgbClr val="182021"/>
                </a:solidFill>
                <a:latin typeface="Inter"/>
                <a:ea typeface="Inter"/>
                <a:cs typeface="Inter"/>
              </a:defRPr>
            </a:pPr>
            <a:r>
              <a:rPr sz="2475" b="1">
                <a:solidFill>
                  <a:srgbClr val="182021"/>
                </a:solidFill>
                <a:latin typeface="Inter"/>
                <a:ea typeface="Inter"/>
                <a:cs typeface="Inter"/>
              </a:rPr>
              <a:t/>
            </a:r>
          </a:p>
        </p:txBody>
      </p:sp>
      <p:sp>
        <p:nvSpPr>
          <p:cNvPr id="4" name="">
            <a:extLst xmlns:a="http://schemas.openxmlformats.org/drawingml/2006/main">
              <a:ext uri="{FF2B5EF4-FFF2-40B4-BE49-F238E27FC236}">
                <a16:creationId xmlns:a16="http://schemas.microsoft.com/office/drawing/2014/main" id="{4D5CA706-36E2-4E19-B8C0-7C135B3E8C7A}"/>
              </a:ext>
            </a:extLst>
          </p:cNvPr>
          <p:cNvSpPr>
            <a:spLocks xmlns:a="http://schemas.openxmlformats.org/drawingml/2006/main" noGrp="1"/>
          </p:cNvSpPr>
          <p:nvPr/>
        </p:nvSpPr>
        <p:spPr>
          <a:xfrm xmlns:a="http://schemas.openxmlformats.org/drawingml/2006/main">
            <a:off x="609600" y="2847975"/>
            <a:ext cx="5095875" cy="1762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lgn="l">
              <a:buNone/>
              <a:defRPr sz="2100" b="0">
                <a:solidFill>
                  <a:srgbClr val="5B6567"/>
                </a:solidFill>
                <a:latin typeface="Inter"/>
                <a:ea typeface="Inter"/>
                <a:cs typeface="Inter"/>
              </a:defRPr>
            </a:pPr>
            <a:r>
              <a:rPr sz="2100" b="0">
                <a:solidFill>
                  <a:srgbClr val="5B6567"/>
                </a:solidFill>
                <a:latin typeface="Inter"/>
                <a:ea typeface="Inter"/>
                <a:cs typeface="Inter"/>
              </a:rPr>
              <a:t/>
            </a:r>
          </a:p>
        </p:txBody>
      </p:sp>
      <p:sp>
        <p:nvSpPr>
          <p:cNvPr id="5" name="">
            <a:extLst xmlns:a="http://schemas.openxmlformats.org/drawingml/2006/main">
              <a:ext uri="{FF2B5EF4-FFF2-40B4-BE49-F238E27FC236}">
                <a16:creationId xmlns:a16="http://schemas.microsoft.com/office/drawing/2014/main" id="{E7483B6B-D161-4B85-8802-8FEB5F959C18}"/>
              </a:ext>
            </a:extLst>
          </p:cNvPr>
          <p:cNvSpPr>
            <a:spLocks xmlns:a="http://schemas.openxmlformats.org/drawingml/2006/main" noGrp="1"/>
          </p:cNvSpPr>
          <p:nvPr/>
        </p:nvSpPr>
        <p:spPr>
          <a:xfrm xmlns:a="http://schemas.openxmlformats.org/drawingml/2006/main">
            <a:off x="6657975" y="2076450"/>
            <a:ext cx="466725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lgn="l">
              <a:buNone/>
              <a:defRPr sz="2475" b="1">
                <a:solidFill>
                  <a:srgbClr val="182021"/>
                </a:solidFill>
                <a:latin typeface="Inter"/>
                <a:ea typeface="Inter"/>
                <a:cs typeface="Inter"/>
              </a:defRPr>
            </a:pPr>
            <a:r>
              <a:rPr sz="2475" b="1">
                <a:solidFill>
                  <a:srgbClr val="182021"/>
                </a:solidFill>
                <a:latin typeface="Inter"/>
                <a:ea typeface="Inter"/>
                <a:cs typeface="Inter"/>
              </a:rPr>
              <a:t/>
            </a:r>
          </a:p>
        </p:txBody>
      </p:sp>
      <p:sp>
        <p:nvSpPr>
          <p:cNvPr id="6" name="">
            <a:extLst xmlns:a="http://schemas.openxmlformats.org/drawingml/2006/main">
              <a:ext uri="{FF2B5EF4-FFF2-40B4-BE49-F238E27FC236}">
                <a16:creationId xmlns:a16="http://schemas.microsoft.com/office/drawing/2014/main" id="{DD1B8994-3E54-4A86-8242-D14A4D9C3119}"/>
              </a:ext>
            </a:extLst>
          </p:cNvPr>
          <p:cNvSpPr>
            <a:spLocks xmlns:a="http://schemas.openxmlformats.org/drawingml/2006/main" noGrp="1"/>
          </p:cNvSpPr>
          <p:nvPr/>
        </p:nvSpPr>
        <p:spPr>
          <a:xfrm xmlns:a="http://schemas.openxmlformats.org/drawingml/2006/main">
            <a:off x="6515100" y="2847975"/>
            <a:ext cx="5067300" cy="2114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lgn="l">
              <a:buNone/>
              <a:defRPr sz="2100" b="0">
                <a:solidFill>
                  <a:srgbClr val="5B6567"/>
                </a:solidFill>
                <a:latin typeface="Inter"/>
                <a:ea typeface="Inter"/>
                <a:cs typeface="Inter"/>
              </a:defRPr>
            </a:pPr>
            <a:r>
              <a:rPr sz="2100" b="0">
                <a:solidFill>
                  <a:srgbClr val="5B6567"/>
                </a:solidFill>
                <a:latin typeface="Inter"/>
                <a:ea typeface="Inter"/>
                <a:cs typeface="Inter"/>
              </a:rPr>
              <a:t/>
            </a:r>
          </a:p>
        </p:txBody>
      </p:sp>
      <p:sp>
        <p:nvSpPr>
          <p:cNvPr id="7" name="">
            <a:extLst xmlns:a="http://schemas.openxmlformats.org/drawingml/2006/main">
              <a:ext uri="{FF2B5EF4-FFF2-40B4-BE49-F238E27FC236}">
                <a16:creationId xmlns:a16="http://schemas.microsoft.com/office/drawing/2014/main" id="{40FBDA4C-46FB-492B-AE73-761F9300FC23}"/>
              </a:ext>
            </a:extLst>
          </p:cNvPr>
          <p:cNvSpPr>
            <a:spLocks xmlns:a="http://schemas.openxmlformats.org/drawingml/2006/main" noGrp="1"/>
          </p:cNvSpPr>
          <p:nvPr/>
        </p:nvSpPr>
        <p:spPr>
          <a:xfrm xmlns:a="http://schemas.openxmlformats.org/drawingml/2006/main">
            <a:off x="609600" y="5438775"/>
            <a:ext cx="10620375"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lgn="l">
              <a:buNone/>
              <a:defRPr sz="2025" b="1">
                <a:solidFill>
                  <a:srgbClr val="182021"/>
                </a:solidFill>
                <a:latin typeface="Inter"/>
                <a:ea typeface="Inter"/>
                <a:cs typeface="Inter"/>
              </a:defRPr>
            </a:pPr>
            <a:r>
              <a:rPr sz="2025" b="1">
                <a:solidFill>
                  <a:srgbClr val="182021"/>
                </a:solidFill>
                <a:latin typeface="Inter"/>
                <a:ea typeface="Inter"/>
                <a:cs typeface="Inter"/>
              </a:rPr>
              <a:t/>
            </a:r>
          </a:p>
        </p:txBody>
      </p:sp>
      <p:sp>
        <p:nvSpPr>
          <p:cNvPr id="9" name="">
            <a:extLst xmlns:a="http://schemas.openxmlformats.org/drawingml/2006/main">
              <a:ext uri="{FF2B5EF4-FFF2-40B4-BE49-F238E27FC236}">
                <a16:creationId xmlns:a16="http://schemas.microsoft.com/office/drawing/2014/main" id="{C160737A-173B-4035-AF7B-A02A9E6AF164}"/>
              </a:ext>
            </a:extLst>
          </p:cNvPr>
          <p:cNvSpPr>
            <a:spLocks xmlns:a="http://schemas.openxmlformats.org/drawingml/2006/main" noGrp="1"/>
          </p:cNvSpPr>
          <p:nvPr/>
        </p:nvSpPr>
        <p:spPr>
          <a:xfrm xmlns:a="http://schemas.openxmlformats.org/drawingml/2006/main">
            <a:off x="609600" y="6067425"/>
            <a:ext cx="10763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1275" b="0">
                <a:solidFill>
                  <a:srgbClr val="5B6567"/>
                </a:solidFill>
                <a:latin typeface="Inter"/>
                <a:ea typeface="Inter"/>
                <a:cs typeface="Inter"/>
              </a:defRPr>
            </a:pPr>
            <a:r>
              <a:rPr sz="1275" b="0">
                <a:solidFill>
                  <a:srgbClr val="5B6567"/>
                </a:solidFill>
                <a:latin typeface="Inter"/>
                <a:ea typeface="Inter"/>
                <a:cs typeface="Inter"/>
              </a:rPr>
              <a:t/>
            </a:r>
          </a:p>
        </p:txBody>
      </p:sp>
      <p:graphicFrame>
        <p:nvGraphicFramePr>
          <p:cNvPr id="22" name=""/>
          <p:cNvGraphicFramePr/>
          <p:nvPr/>
        </p:nvGraphicFramePr>
        <p:xfrm>
          <a:off xmlns:a="http://schemas.openxmlformats.org/drawingml/2006/main" x="609600" y="1809750"/>
          <a:ext xmlns:a="http://schemas.openxmlformats.org/drawingml/2006/main" cx="10972800" cy="3009900"/>
        </p:xfrm>
        <a:graphic xmlns:a="http://schemas.openxmlformats.org/drawingml/2006/main">
          <a:graphicData uri="http://schemas.openxmlformats.org/drawingml/2006/table">
            <a:tbl>
              <a:tblPr/>
              <a:tblGrid>
                <a:gridCol w="2714625"/>
                <a:gridCol w="2190750"/>
                <a:gridCol w="6067425"/>
              </a:tblGrid>
              <a:tr h="752475">
                <a:tc>
                  <a:txBody>
                    <a:bodyPr/>
                    <a:lstStyle/>
                    <a:p>
                      <a:r>
                        <a:rPr sz="1650" b="1">
                          <a:solidFill>
                            <a:srgbClr val="172123"/>
                          </a:solidFill>
                          <a:latin typeface="Inter"/>
                          <a:ea typeface="Inter"/>
                          <a:cs typeface="Inter"/>
                        </a:rPr>
                        <a:t>Opportunity</a:t>
                      </a:r>
                    </a:p>
                  </a:txBody>
                  <a:tcPr marL="152400" marR="152400" marT="95250" marB="95250">
                    <a:solidFill>
                      <a:srgbClr val="E8E3DB"/>
                    </a:solidFill>
                  </a:tcPr>
                </a:tc>
                <a:tc>
                  <a:txBody>
                    <a:bodyPr/>
                    <a:lstStyle/>
                    <a:p>
                      <a:r>
                        <a:rPr sz="1650" b="1">
                          <a:solidFill>
                            <a:srgbClr val="172123"/>
                          </a:solidFill>
                          <a:latin typeface="Inter"/>
                          <a:ea typeface="Inter"/>
                          <a:cs typeface="Inter"/>
                        </a:rPr>
                        <a:t>Recorded stage</a:t>
                      </a:r>
                    </a:p>
                  </a:txBody>
                  <a:tcPr marL="152400" marR="152400" marT="95250" marB="95250">
                    <a:solidFill>
                      <a:srgbClr val="E8E3DB"/>
                    </a:solidFill>
                  </a:tcPr>
                </a:tc>
                <a:tc>
                  <a:txBody>
                    <a:bodyPr/>
                    <a:lstStyle/>
                    <a:p>
                      <a:r>
                        <a:rPr sz="1650" b="1">
                          <a:solidFill>
                            <a:srgbClr val="172123"/>
                          </a:solidFill>
                          <a:latin typeface="Inter"/>
                          <a:ea typeface="Inter"/>
                          <a:cs typeface="Inter"/>
                        </a:rPr>
                        <a:t>Next commercial proof</a:t>
                      </a:r>
                    </a:p>
                  </a:txBody>
                  <a:tcPr marL="152400" marR="152400" marT="95250" marB="95250">
                    <a:solidFill>
                      <a:srgbClr val="E8E3DB"/>
                    </a:solidFill>
                  </a:tcPr>
                </a:tc>
              </a:tr>
              <a:tr h="752475">
                <a:tc>
                  <a:txBody>
                    <a:bodyPr/>
                    <a:lstStyle/>
                    <a:p>
                      <a:r>
                        <a:rPr sz="1650" b="0">
                          <a:solidFill>
                            <a:srgbClr val="172123"/>
                          </a:solidFill>
                          <a:latin typeface="Inter"/>
                          <a:ea typeface="Inter"/>
                          <a:cs typeface="Inter"/>
                        </a:rPr>
                        <a:t>Community pool</a:t>
                      </a:r>
                    </a:p>
                  </a:txBody>
                  <a:tcPr marL="152400" marR="152400" marT="95250" marB="95250">
                    <a:solidFill>
                      <a:srgbClr val="F5F2EC"/>
                    </a:solidFill>
                  </a:tcPr>
                </a:tc>
                <a:tc>
                  <a:txBody>
                    <a:bodyPr/>
                    <a:lstStyle/>
                    <a:p>
                      <a:r>
                        <a:rPr sz="1650" b="0">
                          <a:solidFill>
                            <a:srgbClr val="172123"/>
                          </a:solidFill>
                          <a:latin typeface="Inter"/>
                          <a:ea typeface="Inter"/>
                          <a:cs typeface="Inter"/>
                        </a:rPr>
                        <a:t>Proposal sent</a:t>
                      </a:r>
                    </a:p>
                  </a:txBody>
                  <a:tcPr marL="152400" marR="152400" marT="95250" marB="95250">
                    <a:solidFill>
                      <a:srgbClr val="F5F2EC"/>
                    </a:solidFill>
                  </a:tcPr>
                </a:tc>
                <a:tc>
                  <a:txBody>
                    <a:bodyPr/>
                    <a:lstStyle/>
                    <a:p>
                      <a:r>
                        <a:rPr sz="1650" b="0">
                          <a:solidFill>
                            <a:srgbClr val="172123"/>
                          </a:solidFill>
                          <a:latin typeface="Inter"/>
                          <a:ea typeface="Inter"/>
                          <a:cs typeface="Inter"/>
                        </a:rPr>
                        <a:t>Complete tailored review; agree scope, price and launch date.</a:t>
                      </a:r>
                    </a:p>
                  </a:txBody>
                  <a:tcPr marL="152400" marR="152400" marT="95250" marB="95250">
                    <a:solidFill>
                      <a:srgbClr val="F5F2EC"/>
                    </a:solidFill>
                  </a:tcPr>
                </a:tc>
              </a:tr>
              <a:tr h="752475">
                <a:tc>
                  <a:txBody>
                    <a:bodyPr/>
                    <a:lstStyle/>
                    <a:p>
                      <a:r>
                        <a:rPr sz="1650" b="0">
                          <a:solidFill>
                            <a:srgbClr val="172123"/>
                          </a:solidFill>
                          <a:latin typeface="Inter"/>
                          <a:ea typeface="Inter"/>
                          <a:cs typeface="Inter"/>
                        </a:rPr>
                        <a:t>Adjacent: youth program</a:t>
                      </a:r>
                    </a:p>
                  </a:txBody>
                  <a:tcPr marL="152400" marR="152400" marT="95250" marB="95250">
                    <a:solidFill>
                      <a:srgbClr val="F5F2EC"/>
                    </a:solidFill>
                  </a:tcPr>
                </a:tc>
                <a:tc>
                  <a:txBody>
                    <a:bodyPr/>
                    <a:lstStyle/>
                    <a:p>
                      <a:r>
                        <a:rPr sz="1650" b="0">
                          <a:solidFill>
                            <a:srgbClr val="172123"/>
                          </a:solidFill>
                          <a:latin typeface="Inter"/>
                          <a:ea typeface="Inter"/>
                          <a:cs typeface="Inter"/>
                        </a:rPr>
                        <a:t>Proposal sent</a:t>
                      </a:r>
                    </a:p>
                  </a:txBody>
                  <a:tcPr marL="152400" marR="152400" marT="95250" marB="95250">
                    <a:solidFill>
                      <a:srgbClr val="F5F2EC"/>
                    </a:solidFill>
                  </a:tcPr>
                </a:tc>
                <a:tc>
                  <a:txBody>
                    <a:bodyPr/>
                    <a:lstStyle/>
                    <a:p>
                      <a:r>
                        <a:rPr sz="1650" b="0">
                          <a:solidFill>
                            <a:srgbClr val="172123"/>
                          </a:solidFill>
                          <a:latin typeface="Inter"/>
                          <a:ea typeface="Inter"/>
                          <a:cs typeface="Inter"/>
                        </a:rPr>
                        <a:t>Validate prepaid accounts and POS fit; agree subscription terms.</a:t>
                      </a:r>
                    </a:p>
                  </a:txBody>
                  <a:tcPr marL="152400" marR="152400" marT="95250" marB="95250">
                    <a:solidFill>
                      <a:srgbClr val="F5F2EC"/>
                    </a:solidFill>
                  </a:tcPr>
                </a:tc>
              </a:tr>
              <a:tr h="752475">
                <a:tc>
                  <a:txBody>
                    <a:bodyPr/>
                    <a:lstStyle/>
                    <a:p>
                      <a:r>
                        <a:rPr sz="1650" b="0">
                          <a:solidFill>
                            <a:srgbClr val="172123"/>
                          </a:solidFill>
                          <a:latin typeface="Inter"/>
                          <a:ea typeface="Inter"/>
                          <a:cs typeface="Inter"/>
                        </a:rPr>
                        <a:t>Adjacent: residential association</a:t>
                      </a:r>
                    </a:p>
                  </a:txBody>
                  <a:tcPr marL="152400" marR="152400" marT="95250" marB="95250">
                    <a:solidFill>
                      <a:srgbClr val="F5F2EC"/>
                    </a:solidFill>
                  </a:tcPr>
                </a:tc>
                <a:tc>
                  <a:txBody>
                    <a:bodyPr/>
                    <a:lstStyle/>
                    <a:p>
                      <a:r>
                        <a:rPr sz="1650" b="0">
                          <a:solidFill>
                            <a:srgbClr val="172123"/>
                          </a:solidFill>
                          <a:latin typeface="Inter"/>
                          <a:ea typeface="Inter"/>
                          <a:cs typeface="Inter"/>
                        </a:rPr>
                        <a:t>Negotiating</a:t>
                      </a:r>
                    </a:p>
                  </a:txBody>
                  <a:tcPr marL="152400" marR="152400" marT="95250" marB="95250">
                    <a:solidFill>
                      <a:srgbClr val="F5F2EC"/>
                    </a:solidFill>
                  </a:tcPr>
                </a:tc>
                <a:tc>
                  <a:txBody>
                    <a:bodyPr/>
                    <a:lstStyle/>
                    <a:p>
                      <a:r>
                        <a:rPr sz="1650" b="0">
                          <a:solidFill>
                            <a:srgbClr val="172123"/>
                          </a:solidFill>
                          <a:latin typeface="Inter"/>
                          <a:ea typeface="Inter"/>
                          <a:cs typeface="Inter"/>
                        </a:rPr>
                        <a:t>Validate guest access and waivers; agree implementation scope.</a:t>
                      </a:r>
                    </a:p>
                  </a:txBody>
                  <a:tcPr marL="152400" marR="152400" marT="95250" marB="95250">
                    <a:solidFill>
                      <a:srgbClr val="F5F2EC"/>
                    </a:solidFill>
                  </a:tcPr>
                </a:tc>
              </a:tr>
            </a:tbl>
          </a:graphicData>
        </a:graphic>
      </p:graphicFrame>
      <p:sp>
        <p:nvSpPr>
          <p:cNvPr id="11" name="">
            <a:extLst xmlns:a="http://schemas.openxmlformats.org/drawingml/2006/main">
              <a:ext uri="{FF2B5EF4-FFF2-40B4-BE49-F238E27FC236}">
                <a16:creationId xmlns:a16="http://schemas.microsoft.com/office/drawing/2014/main" id="{22DBB07A-EE1F-4E53-8E19-12AC8103AE56}"/>
              </a:ext>
            </a:extLst>
          </p:cNvPr>
          <p:cNvSpPr>
            <a:spLocks xmlns:a="http://schemas.openxmlformats.org/drawingml/2006/main" noGrp="1"/>
          </p:cNvSpPr>
          <p:nvPr/>
        </p:nvSpPr>
        <p:spPr>
          <a:xfrm xmlns:a="http://schemas.openxmlformats.org/drawingml/2006/main">
            <a:off x="609600" y="5286375"/>
            <a:ext cx="10668000" cy="628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2100" b="1">
                <a:solidFill>
                  <a:srgbClr val="172123"/>
                </a:solidFill>
                <a:latin typeface="Inter"/>
                <a:ea typeface="Inter"/>
                <a:cs typeface="Inter"/>
              </a:defRPr>
            </a:pPr>
            <a:r>
              <a:rPr sz="2100" b="1">
                <a:solidFill>
                  <a:srgbClr val="172123"/>
                </a:solidFill>
                <a:latin typeface="Inter"/>
                <a:ea typeface="Inter"/>
                <a:cs typeface="Inter"/>
              </a:rPr>
              <a:t>Pre-revenue. The next milestone is signed subscriptions and successful launches.</a:t>
            </a:r>
          </a:p>
        </p:txBody>
      </p:sp>
      <p:sp>
        <p:nvSpPr>
          <p:cNvPr id="12" name="">
            <a:extLst xmlns:a="http://schemas.openxmlformats.org/drawingml/2006/main">
              <a:ext uri="{FF2B5EF4-FFF2-40B4-BE49-F238E27FC236}">
                <a16:creationId xmlns:a16="http://schemas.microsoft.com/office/drawing/2014/main" id="{44B717A3-4C08-4663-9045-1AE4AA05EEBD}"/>
              </a:ext>
            </a:extLst>
          </p:cNvPr>
          <p:cNvSpPr>
            <a:spLocks xmlns:a="http://schemas.openxmlformats.org/drawingml/2006/main" noGrp="1"/>
          </p:cNvSpPr>
          <p:nvPr/>
        </p:nvSpPr>
        <p:spPr>
          <a:xfrm xmlns:a="http://schemas.openxmlformats.org/drawingml/2006/main">
            <a:off x="609600" y="6172200"/>
            <a:ext cx="10572750"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lgn="l">
              <a:buNone/>
              <a:defRPr sz="1275" b="0">
                <a:solidFill>
                  <a:srgbClr val="5A6668"/>
                </a:solidFill>
                <a:latin typeface="Inter"/>
                <a:ea typeface="Inter"/>
                <a:cs typeface="Inter"/>
              </a:defRPr>
            </a:pPr>
            <a:r>
              <a:rPr sz="1275" b="0">
                <a:solidFill>
                  <a:srgbClr val="5A6668"/>
                </a:solidFill>
                <a:latin typeface="Inter"/>
                <a:ea typeface="Inter"/>
                <a:cs typeface="Inter"/>
              </a:rPr>
              <a:t>CRM reviewed October 4, 2026. Recorded stages; signed revenue and close dates unconfirmed.</a:t>
            </a:r>
          </a:p>
        </p:txBody>
      </p:sp>
    </p:spTree>
    <p:extLst>
      <p:ext uri="{BB962C8B-B14F-4D97-AF65-F5344CB8AC3E}">
        <p14:creationId xmlns:p14="http://schemas.microsoft.com/office/powerpoint/2010/main" val="1512856290"/>
      </p:ext>
    </p:extLst>
  </p:cSld>
</p:sld>
</file>

<file path=ppt/slides/slide7.xml><?xml version="1.0" encoding="utf-8"?>
<p:sld xmlns:p="http://schemas.openxmlformats.org/presentationml/2006/main">
  <p:cSld>
    <p:bg>
      <p:bgPr>
        <a:solidFill xmlns:a="http://schemas.openxmlformats.org/drawingml/2006/main">
          <a:srgbClr val="101719"/>
        </a:solidFill>
      </p:bgPr>
    </p:bg>
    <p:spTree>
      <p:nvGrpSpPr>
        <p:cNvPr id="1" name=""/>
        <p:cNvGrpSpPr/>
        <p:nvPr/>
      </p:nvGrpSpPr>
      <p:grpSpPr>
        <a:xfrm xmlns:a="http://schemas.openxmlformats.org/drawingml/2006/main"/>
      </p:grpSpPr>
      <p:sp>
        <p:nvSpPr>
          <p:cNvPr id="7" name="">
            <a:extLst xmlns:a="http://schemas.openxmlformats.org/drawingml/2006/main">
              <a:ext uri="{FF2B5EF4-FFF2-40B4-BE49-F238E27FC236}">
                <a16:creationId xmlns:a16="http://schemas.microsoft.com/office/drawing/2014/main" id="{1B56670C-F73C-424C-A1D4-6946AB918F6D}"/>
              </a:ext>
            </a:extLst>
          </p:cNvPr>
          <p:cNvSpPr>
            <a:spLocks xmlns:a="http://schemas.openxmlformats.org/drawingml/2006/main" noGrp="1"/>
          </p:cNvSpPr>
          <p:nvPr/>
        </p:nvSpPr>
        <p:spPr>
          <a:xfrm xmlns:a="http://schemas.openxmlformats.org/drawingml/2006/main">
            <a:off x="609600" y="514350"/>
            <a:ext cx="10972800" cy="762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lgn="l">
              <a:buNone/>
              <a:defRPr sz="3450" b="1">
                <a:solidFill>
                  <a:srgbClr val="FFFFFF"/>
                </a:solidFill>
                <a:latin typeface="Inter"/>
                <a:ea typeface="Inter"/>
                <a:cs typeface="Inter"/>
              </a:defRPr>
            </a:pPr>
            <a:r>
              <a:rPr sz="3450" b="1">
                <a:solidFill>
                  <a:srgbClr val="FFFFFF"/>
                </a:solidFill>
                <a:latin typeface="Inter"/>
                <a:ea typeface="Inter"/>
                <a:cs typeface="Inter"/>
              </a:rPr>
              <a:t>Competition and Clubward’s focused offer</a:t>
            </a:r>
          </a:p>
        </p:txBody>
      </p:sp>
      <p:graphicFrame>
        <p:nvGraphicFramePr>
          <p:cNvPr id="10" name=""/>
          <p:cNvGraphicFramePr/>
          <p:nvPr/>
        </p:nvGraphicFramePr>
        <p:xfrm>
          <a:off xmlns:a="http://schemas.openxmlformats.org/drawingml/2006/main" x="609600" y="1714500"/>
          <a:ext xmlns:a="http://schemas.openxmlformats.org/drawingml/2006/main" cx="10972800" cy="2952750"/>
        </p:xfrm>
        <a:graphic xmlns:a="http://schemas.openxmlformats.org/drawingml/2006/main">
          <a:graphicData uri="http://schemas.openxmlformats.org/drawingml/2006/table">
            <a:tbl>
              <a:tblPr/>
              <a:tblGrid>
                <a:gridCol w="2952750"/>
                <a:gridCol w="8020050"/>
              </a:tblGrid>
              <a:tr h="738188">
                <a:tc>
                  <a:txBody>
                    <a:bodyPr/>
                    <a:lstStyle/>
                    <a:p>
                      <a:r>
                        <a:rPr sz="1875" b="1">
                          <a:solidFill>
                            <a:srgbClr val="FFFFFF"/>
                          </a:solidFill>
                          <a:latin typeface="Inter"/>
                          <a:ea typeface="Inter"/>
                          <a:cs typeface="Inter"/>
                        </a:rPr>
                        <a:t>Alternative</a:t>
                      </a:r>
                    </a:p>
                  </a:txBody>
                  <a:tcPr marL="152400" marR="152400" marT="95250" marB="95250">
                    <a:solidFill>
                      <a:srgbClr val="243034"/>
                    </a:solidFill>
                  </a:tcPr>
                </a:tc>
                <a:tc>
                  <a:txBody>
                    <a:bodyPr/>
                    <a:lstStyle/>
                    <a:p>
                      <a:r>
                        <a:rPr sz="1875" b="1">
                          <a:solidFill>
                            <a:srgbClr val="FFFFFF"/>
                          </a:solidFill>
                          <a:latin typeface="Inter"/>
                          <a:ea typeface="Inter"/>
                          <a:cs typeface="Inter"/>
                        </a:rPr>
                        <a:t>Published product scope</a:t>
                      </a:r>
                    </a:p>
                  </a:txBody>
                  <a:tcPr marL="152400" marR="152400" marT="95250" marB="95250">
                    <a:solidFill>
                      <a:srgbClr val="243034"/>
                    </a:solidFill>
                  </a:tcPr>
                </a:tc>
              </a:tr>
              <a:tr h="738188">
                <a:tc>
                  <a:txBody>
                    <a:bodyPr/>
                    <a:lstStyle/>
                    <a:p>
                      <a:r>
                        <a:rPr sz="1875" b="0">
                          <a:solidFill>
                            <a:srgbClr val="FFFFFF"/>
                          </a:solidFill>
                          <a:latin typeface="Inter"/>
                          <a:ea typeface="Inter"/>
                          <a:cs typeface="Inter"/>
                        </a:rPr>
                        <a:t>WildApricot</a:t>
                      </a:r>
                    </a:p>
                  </a:txBody>
                  <a:tcPr marL="152400" marR="152400" marT="95250" marB="95250">
                    <a:solidFill>
                      <a:srgbClr val="101719"/>
                    </a:solidFill>
                  </a:tcPr>
                </a:tc>
                <a:tc>
                  <a:txBody>
                    <a:bodyPr/>
                    <a:lstStyle/>
                    <a:p>
                      <a:r>
                        <a:rPr sz="1875" b="0">
                          <a:solidFill>
                            <a:srgbClr val="FFFFFF"/>
                          </a:solidFill>
                          <a:latin typeface="Inter"/>
                          <a:ea typeface="Inter"/>
                          <a:cs typeface="Inter"/>
                        </a:rPr>
                        <a:t>Memberships, dues, events, communications and websites</a:t>
                      </a:r>
                    </a:p>
                  </a:txBody>
                  <a:tcPr marL="152400" marR="152400" marT="95250" marB="95250">
                    <a:solidFill>
                      <a:srgbClr val="101719"/>
                    </a:solidFill>
                  </a:tcPr>
                </a:tc>
              </a:tr>
              <a:tr h="738188">
                <a:tc>
                  <a:txBody>
                    <a:bodyPr/>
                    <a:lstStyle/>
                    <a:p>
                      <a:r>
                        <a:rPr sz="1875" b="0">
                          <a:solidFill>
                            <a:srgbClr val="FFFFFF"/>
                          </a:solidFill>
                          <a:latin typeface="Inter"/>
                          <a:ea typeface="Inter"/>
                          <a:cs typeface="Inter"/>
                        </a:rPr>
                        <a:t>Join It</a:t>
                      </a:r>
                    </a:p>
                  </a:txBody>
                  <a:tcPr marL="152400" marR="152400" marT="95250" marB="95250">
                    <a:solidFill>
                      <a:srgbClr val="101719"/>
                    </a:solidFill>
                  </a:tcPr>
                </a:tc>
                <a:tc>
                  <a:txBody>
                    <a:bodyPr/>
                    <a:lstStyle/>
                    <a:p>
                      <a:r>
                        <a:rPr sz="1875" b="0">
                          <a:solidFill>
                            <a:srgbClr val="FFFFFF"/>
                          </a:solidFill>
                          <a:latin typeface="Inter"/>
                          <a:ea typeface="Inter"/>
                          <a:cs typeface="Inter"/>
                        </a:rPr>
                        <a:t>Membership database, recurring billing, cards and member check-in</a:t>
                      </a:r>
                    </a:p>
                  </a:txBody>
                  <a:tcPr marL="152400" marR="152400" marT="95250" marB="95250">
                    <a:solidFill>
                      <a:srgbClr val="101719"/>
                    </a:solidFill>
                  </a:tcPr>
                </a:tc>
              </a:tr>
              <a:tr h="738188">
                <a:tc>
                  <a:txBody>
                    <a:bodyPr/>
                    <a:lstStyle/>
                    <a:p>
                      <a:r>
                        <a:rPr sz="1875" b="0">
                          <a:solidFill>
                            <a:srgbClr val="FFFFFF"/>
                          </a:solidFill>
                          <a:latin typeface="Inter"/>
                          <a:ea typeface="Inter"/>
                          <a:cs typeface="Inter"/>
                        </a:rPr>
                        <a:t>Club Automation</a:t>
                      </a:r>
                    </a:p>
                  </a:txBody>
                  <a:tcPr marL="152400" marR="152400" marT="95250" marB="95250">
                    <a:solidFill>
                      <a:srgbClr val="101719"/>
                    </a:solidFill>
                  </a:tcPr>
                </a:tc>
                <a:tc>
                  <a:txBody>
                    <a:bodyPr/>
                    <a:lstStyle/>
                    <a:p>
                      <a:r>
                        <a:rPr sz="1875" b="0">
                          <a:solidFill>
                            <a:srgbClr val="FFFFFF"/>
                          </a:solidFill>
                          <a:latin typeface="Inter"/>
                          <a:ea typeface="Inter"/>
                          <a:cs typeface="Inter"/>
                        </a:rPr>
                        <a:t>Fitness and racquet operations, scheduling, billing, POS and staff</a:t>
                      </a:r>
                    </a:p>
                  </a:txBody>
                  <a:tcPr marL="152400" marR="152400" marT="95250" marB="95250">
                    <a:solidFill>
                      <a:srgbClr val="101719"/>
                    </a:solidFill>
                  </a:tcPr>
                </a:tc>
              </a:tr>
            </a:tbl>
          </a:graphicData>
        </a:graphic>
      </p:graphicFrame>
      <p:sp>
        <p:nvSpPr>
          <p:cNvPr id="3" name="">
            <a:extLst xmlns:a="http://schemas.openxmlformats.org/drawingml/2006/main">
              <a:ext uri="{FF2B5EF4-FFF2-40B4-BE49-F238E27FC236}">
                <a16:creationId xmlns:a16="http://schemas.microsoft.com/office/drawing/2014/main" id="{422EC0FA-F3F5-4679-A087-AF296AD6AB80}"/>
              </a:ext>
            </a:extLst>
          </p:cNvPr>
          <p:cNvSpPr>
            <a:spLocks xmlns:a="http://schemas.openxmlformats.org/drawingml/2006/main" noGrp="1"/>
          </p:cNvSpPr>
          <p:nvPr/>
        </p:nvSpPr>
        <p:spPr>
          <a:xfrm xmlns:a="http://schemas.openxmlformats.org/drawingml/2006/main">
            <a:off x="609600" y="5010150"/>
            <a:ext cx="10972800" cy="428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lgn="l">
              <a:buNone/>
              <a:defRPr sz="2025" b="1">
                <a:solidFill>
                  <a:srgbClr val="FF6A19"/>
                </a:solidFill>
                <a:latin typeface="Inter"/>
                <a:ea typeface="Inter"/>
                <a:cs typeface="Inter"/>
              </a:defRPr>
            </a:pPr>
            <a:r>
              <a:rPr sz="2025" b="1">
                <a:solidFill>
                  <a:srgbClr val="FF6A19"/>
                </a:solidFill>
                <a:latin typeface="Inter"/>
                <a:ea typeface="Inter"/>
                <a:cs typeface="Inter"/>
              </a:rPr>
              <a:t>Clubward’s focus: community clubs with staffed venues</a:t>
            </a:r>
          </a:p>
        </p:txBody>
      </p:sp>
      <p:sp>
        <p:nvSpPr>
          <p:cNvPr id="4" name="">
            <a:extLst xmlns:a="http://schemas.openxmlformats.org/drawingml/2006/main">
              <a:ext uri="{FF2B5EF4-FFF2-40B4-BE49-F238E27FC236}">
                <a16:creationId xmlns:a16="http://schemas.microsoft.com/office/drawing/2014/main" id="{991A4D65-3EE6-4425-A01B-4E4F7E89ADE3}"/>
              </a:ext>
            </a:extLst>
          </p:cNvPr>
          <p:cNvSpPr>
            <a:spLocks xmlns:a="http://schemas.openxmlformats.org/drawingml/2006/main" noGrp="1"/>
          </p:cNvSpPr>
          <p:nvPr/>
        </p:nvSpPr>
        <p:spPr>
          <a:xfrm xmlns:a="http://schemas.openxmlformats.org/drawingml/2006/main">
            <a:off x="609600" y="5514975"/>
            <a:ext cx="10763250" cy="7715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lgn="l">
              <a:buNone/>
              <a:defRPr sz="2025" b="0">
                <a:solidFill>
                  <a:srgbClr val="FFFFFF"/>
                </a:solidFill>
                <a:latin typeface="Inter"/>
                <a:ea typeface="Inter"/>
                <a:cs typeface="Inter"/>
              </a:defRPr>
            </a:pPr>
            <a:r>
              <a:rPr sz="2025" b="0">
                <a:solidFill>
                  <a:srgbClr val="FFFFFF"/>
                </a:solidFill>
                <a:latin typeface="Inter"/>
                <a:ea typeface="Inter"/>
                <a:cs typeface="Inter"/>
              </a:rPr>
              <a:t>Household guest access, shift coordination and member payments</a:t>
            </a:r>
          </a:p>
          <a:p xmlns:a="http://schemas.openxmlformats.org/drawingml/2006/main">
            <a:pPr algn="l">
              <a:buNone/>
              <a:defRPr sz="2025" b="0">
                <a:solidFill>
                  <a:srgbClr val="FFFFFF"/>
                </a:solidFill>
                <a:latin typeface="Inter"/>
                <a:ea typeface="Inter"/>
                <a:cs typeface="Inter"/>
              </a:defRPr>
            </a:pPr>
            <a:r>
              <a:rPr sz="2025" b="0">
                <a:solidFill>
                  <a:srgbClr val="FFFFFF"/>
                </a:solidFill>
                <a:latin typeface="Inter"/>
                <a:ea typeface="Inter"/>
                <a:cs typeface="Inter"/>
              </a:rPr>
              <a:t>in one configured platform, with guided migration.</a:t>
            </a:r>
          </a:p>
        </p:txBody>
      </p:sp>
      <p:sp>
        <p:nvSpPr>
          <p:cNvPr id="5" name="">
            <a:extLst xmlns:a="http://schemas.openxmlformats.org/drawingml/2006/main">
              <a:ext uri="{FF2B5EF4-FFF2-40B4-BE49-F238E27FC236}">
                <a16:creationId xmlns:a16="http://schemas.microsoft.com/office/drawing/2014/main" id="{E980972E-43BC-41AA-9EDD-1279231B9F19}"/>
              </a:ext>
            </a:extLst>
          </p:cNvPr>
          <p:cNvSpPr>
            <a:spLocks xmlns:a="http://schemas.openxmlformats.org/drawingml/2006/main" noGrp="1"/>
          </p:cNvSpPr>
          <p:nvPr/>
        </p:nvSpPr>
        <p:spPr>
          <a:xfrm xmlns:a="http://schemas.openxmlformats.org/drawingml/2006/main">
            <a:off x="609600" y="6448425"/>
            <a:ext cx="10477500"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lgn="l">
              <a:buNone/>
              <a:defRPr sz="1200" b="0">
                <a:solidFill>
                  <a:srgbClr val="BFC5C4"/>
                </a:solidFill>
                <a:latin typeface="Inter"/>
                <a:ea typeface="Inter"/>
                <a:cs typeface="Inter"/>
              </a:defRPr>
            </a:pPr>
            <a:r>
              <a:rPr sz="1200" b="0">
                <a:solidFill>
                  <a:srgbClr val="BFC5C4"/>
                </a:solidFill>
                <a:latin typeface="Inter"/>
                <a:ea typeface="Inter"/>
                <a:cs typeface="Inter"/>
              </a:rPr>
              <a:t>Purchase-fit thesis; competitive wins still to be validated. Sources: official product pages.</a:t>
            </a:r>
          </a:p>
        </p:txBody>
      </p:sp>
      <p:sp>
        <p:nvSpPr>
          <p:cNvPr id="6" name="">
            <a:extLst xmlns:a="http://schemas.openxmlformats.org/drawingml/2006/main">
              <a:ext uri="{FF2B5EF4-FFF2-40B4-BE49-F238E27FC236}">
                <a16:creationId xmlns:a16="http://schemas.microsoft.com/office/drawing/2014/main" id="{DC78B593-B4C8-436E-B942-CF983D04EB4A}"/>
              </a:ext>
            </a:extLst>
          </p:cNvPr>
          <p:cNvSpPr>
            <a:spLocks xmlns:a="http://schemas.openxmlformats.org/drawingml/2006/main" noGrp="1"/>
          </p:cNvSpPr>
          <p:nvPr/>
        </p:nvSpPr>
        <p:spPr>
          <a:xfrm xmlns:a="http://schemas.openxmlformats.org/drawingml/2006/main">
            <a:off x="11144250" y="6553200"/>
            <a:ext cx="428625"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1200" b="0">
                <a:solidFill>
                  <a:srgbClr val="BFC5C4"/>
                </a:solidFill>
                <a:latin typeface="Inter"/>
                <a:ea typeface="Inter"/>
                <a:cs typeface="Inter"/>
              </a:defRPr>
            </a:pPr>
            <a:r>
              <a:rPr sz="1200" b="0">
                <a:solidFill>
                  <a:srgbClr val="BFC5C4"/>
                </a:solidFill>
                <a:latin typeface="Inter"/>
                <a:ea typeface="Inter"/>
                <a:cs typeface="Inter"/>
              </a:rPr>
              <a:t>07</a:t>
            </a:r>
          </a:p>
        </p:txBody>
      </p:sp>
    </p:spTree>
    <p:extLst>
      <p:ext uri="{BB962C8B-B14F-4D97-AF65-F5344CB8AC3E}">
        <p14:creationId xmlns:p14="http://schemas.microsoft.com/office/powerpoint/2010/main" val="750028002"/>
      </p:ext>
    </p:extLst>
  </p:cSld>
</p:sld>
</file>

<file path=ppt/slides/slide8.xml><?xml version="1.0" encoding="utf-8"?>
<p:sld xmlns:p="http://schemas.openxmlformats.org/presentationml/2006/main">
  <p:cSld>
    <p:bg>
      <p:bgPr>
        <a:solidFill xmlns:a="http://schemas.openxmlformats.org/drawingml/2006/main">
          <a:srgbClr val="111719"/>
        </a:solidFill>
      </p:bgPr>
    </p:bg>
    <p:spTree>
      <p:nvGrpSpPr>
        <p:cNvPr id="1" name=""/>
        <p:cNvGrpSpPr/>
        <p:nvPr/>
      </p:nvGrpSpPr>
      <p:grpSpPr>
        <a:xfrm xmlns:a="http://schemas.openxmlformats.org/drawingml/2006/main"/>
      </p:grpSpPr>
      <p:sp>
        <p:nvSpPr>
          <p:cNvPr id="16" name="">
            <a:extLst xmlns:a="http://schemas.openxmlformats.org/drawingml/2006/main">
              <a:ext uri="{FF2B5EF4-FFF2-40B4-BE49-F238E27FC236}">
                <a16:creationId xmlns:a16="http://schemas.microsoft.com/office/drawing/2014/main" id="{27E21C21-B856-49E4-AA1A-E79522820178}"/>
              </a:ext>
            </a:extLst>
          </p:cNvPr>
          <p:cNvSpPr>
            <a:spLocks xmlns:a="http://schemas.openxmlformats.org/drawingml/2006/main" noGrp="1"/>
          </p:cNvSpPr>
          <p:nvPr/>
        </p:nvSpPr>
        <p:spPr>
          <a:xfrm xmlns:a="http://schemas.openxmlformats.org/drawingml/2006/main">
            <a:off x="609600" y="514350"/>
            <a:ext cx="10953750" cy="1104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lgn="l">
              <a:buNone/>
              <a:defRPr sz="3450" b="1">
                <a:solidFill>
                  <a:srgbClr val="FFFFFF"/>
                </a:solidFill>
                <a:latin typeface="Inter"/>
                <a:ea typeface="Inter"/>
                <a:cs typeface="Inter"/>
              </a:defRPr>
            </a:pPr>
            <a:r>
              <a:rPr sz="3450" b="1">
                <a:solidFill>
                  <a:srgbClr val="FFFFFF"/>
                </a:solidFill>
                <a:latin typeface="Inter"/>
                <a:ea typeface="Inter"/>
                <a:cs typeface="Inter"/>
              </a:rPr>
              <a:t>Sales plan behind the 50-customer target</a:t>
            </a:r>
          </a:p>
        </p:txBody>
      </p:sp>
      <p:sp>
        <p:nvSpPr>
          <p:cNvPr id="2" name="">
            <a:extLst xmlns:a="http://schemas.openxmlformats.org/drawingml/2006/main">
              <a:ext uri="{FF2B5EF4-FFF2-40B4-BE49-F238E27FC236}">
                <a16:creationId xmlns:a16="http://schemas.microsoft.com/office/drawing/2014/main" id="{A45B4EBE-EE89-4CCC-9AA4-9448646F13EB}"/>
              </a:ext>
            </a:extLst>
          </p:cNvPr>
          <p:cNvSpPr>
            <a:spLocks xmlns:a="http://schemas.openxmlformats.org/drawingml/2006/main" noGrp="1"/>
          </p:cNvSpPr>
          <p:nvPr/>
        </p:nvSpPr>
        <p:spPr>
          <a:xfrm xmlns:a="http://schemas.openxmlformats.org/drawingml/2006/main">
            <a:off x="609600" y="1619250"/>
            <a:ext cx="666750"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2625" b="1">
                <a:solidFill>
                  <a:srgbClr val="FF6A19"/>
                </a:solidFill>
                <a:latin typeface="Inter"/>
                <a:ea typeface="Inter"/>
                <a:cs typeface="Inter"/>
              </a:defRPr>
            </a:pPr>
            <a:r>
              <a:rPr sz="2625" b="1">
                <a:solidFill>
                  <a:srgbClr val="FF6A19"/>
                </a:solidFill>
                <a:latin typeface="Inter"/>
                <a:ea typeface="Inter"/>
                <a:cs typeface="Inter"/>
              </a:rPr>
              <a:t/>
            </a:r>
          </a:p>
        </p:txBody>
      </p:sp>
      <p:sp>
        <p:nvSpPr>
          <p:cNvPr id="3" name="">
            <a:extLst xmlns:a="http://schemas.openxmlformats.org/drawingml/2006/main">
              <a:ext uri="{FF2B5EF4-FFF2-40B4-BE49-F238E27FC236}">
                <a16:creationId xmlns:a16="http://schemas.microsoft.com/office/drawing/2014/main" id="{A8227173-A7BC-46D6-9E4D-1D52523F1B87}"/>
              </a:ext>
            </a:extLst>
          </p:cNvPr>
          <p:cNvSpPr>
            <a:spLocks xmlns:a="http://schemas.openxmlformats.org/drawingml/2006/main" noGrp="1"/>
          </p:cNvSpPr>
          <p:nvPr/>
        </p:nvSpPr>
        <p:spPr>
          <a:xfrm xmlns:a="http://schemas.openxmlformats.org/drawingml/2006/main">
            <a:off x="1562100" y="1619250"/>
            <a:ext cx="1000125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lgn="l">
              <a:buNone/>
              <a:defRPr sz="2175" b="1">
                <a:solidFill>
                  <a:srgbClr val="FFFFFF"/>
                </a:solidFill>
                <a:latin typeface="Inter"/>
                <a:ea typeface="Inter"/>
                <a:cs typeface="Inter"/>
              </a:defRPr>
            </a:pPr>
            <a:r>
              <a:rPr sz="2175" b="1">
                <a:solidFill>
                  <a:srgbClr val="FFFFFF"/>
                </a:solidFill>
                <a:latin typeface="Inter"/>
                <a:ea typeface="Inter"/>
                <a:cs typeface="Inter"/>
              </a:rPr>
              <a:t/>
            </a:r>
          </a:p>
        </p:txBody>
      </p:sp>
      <p:sp>
        <p:nvSpPr>
          <p:cNvPr id="4" name="">
            <a:extLst xmlns:a="http://schemas.openxmlformats.org/drawingml/2006/main">
              <a:ext uri="{FF2B5EF4-FFF2-40B4-BE49-F238E27FC236}">
                <a16:creationId xmlns:a16="http://schemas.microsoft.com/office/drawing/2014/main" id="{F802DEE9-5081-4F82-AEF8-8FF1CF6B91E6}"/>
              </a:ext>
            </a:extLst>
          </p:cNvPr>
          <p:cNvSpPr>
            <a:spLocks xmlns:a="http://schemas.openxmlformats.org/drawingml/2006/main" noGrp="1"/>
          </p:cNvSpPr>
          <p:nvPr/>
        </p:nvSpPr>
        <p:spPr>
          <a:xfrm xmlns:a="http://schemas.openxmlformats.org/drawingml/2006/main">
            <a:off x="1562100" y="2038350"/>
            <a:ext cx="10001250" cy="5048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lgn="l">
              <a:buNone/>
              <a:defRPr sz="1725" b="0">
                <a:solidFill>
                  <a:srgbClr val="BFC5C4"/>
                </a:solidFill>
                <a:latin typeface="Inter"/>
                <a:ea typeface="Inter"/>
                <a:cs typeface="Inter"/>
              </a:defRPr>
            </a:pPr>
            <a:r>
              <a:rPr sz="1725" b="0">
                <a:solidFill>
                  <a:srgbClr val="BFC5C4"/>
                </a:solidFill>
                <a:latin typeface="Inter"/>
                <a:ea typeface="Inter"/>
                <a:cs typeface="Inter"/>
              </a:rPr>
              <a:t/>
            </a:r>
          </a:p>
        </p:txBody>
      </p:sp>
      <p:sp>
        <p:nvSpPr>
          <p:cNvPr id="5" name="">
            <a:extLst xmlns:a="http://schemas.openxmlformats.org/drawingml/2006/main">
              <a:ext uri="{FF2B5EF4-FFF2-40B4-BE49-F238E27FC236}">
                <a16:creationId xmlns:a16="http://schemas.microsoft.com/office/drawing/2014/main" id="{F5AD2FBE-FC1F-4BC4-8E51-9225566EB084}"/>
              </a:ext>
            </a:extLst>
          </p:cNvPr>
          <p:cNvSpPr>
            <a:spLocks xmlns:a="http://schemas.openxmlformats.org/drawingml/2006/main" noGrp="1"/>
          </p:cNvSpPr>
          <p:nvPr/>
        </p:nvSpPr>
        <p:spPr>
          <a:xfrm xmlns:a="http://schemas.openxmlformats.org/drawingml/2006/main">
            <a:off x="609600" y="2676525"/>
            <a:ext cx="666750"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2625" b="1">
                <a:solidFill>
                  <a:srgbClr val="FF6A19"/>
                </a:solidFill>
                <a:latin typeface="Inter"/>
                <a:ea typeface="Inter"/>
                <a:cs typeface="Inter"/>
              </a:defRPr>
            </a:pPr>
            <a:r>
              <a:rPr sz="2625" b="1">
                <a:solidFill>
                  <a:srgbClr val="FF6A19"/>
                </a:solidFill>
                <a:latin typeface="Inter"/>
                <a:ea typeface="Inter"/>
                <a:cs typeface="Inter"/>
              </a:rPr>
              <a:t/>
            </a:r>
          </a:p>
        </p:txBody>
      </p:sp>
      <p:sp>
        <p:nvSpPr>
          <p:cNvPr id="6" name="">
            <a:extLst xmlns:a="http://schemas.openxmlformats.org/drawingml/2006/main">
              <a:ext uri="{FF2B5EF4-FFF2-40B4-BE49-F238E27FC236}">
                <a16:creationId xmlns:a16="http://schemas.microsoft.com/office/drawing/2014/main" id="{2D5EEF5B-AC35-4830-AE50-35F8B58D09DD}"/>
              </a:ext>
            </a:extLst>
          </p:cNvPr>
          <p:cNvSpPr>
            <a:spLocks xmlns:a="http://schemas.openxmlformats.org/drawingml/2006/main" noGrp="1"/>
          </p:cNvSpPr>
          <p:nvPr/>
        </p:nvSpPr>
        <p:spPr>
          <a:xfrm xmlns:a="http://schemas.openxmlformats.org/drawingml/2006/main">
            <a:off x="1562100" y="2676525"/>
            <a:ext cx="1000125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lgn="l">
              <a:buNone/>
              <a:defRPr sz="2175" b="1">
                <a:solidFill>
                  <a:srgbClr val="FFFFFF"/>
                </a:solidFill>
                <a:latin typeface="Inter"/>
                <a:ea typeface="Inter"/>
                <a:cs typeface="Inter"/>
              </a:defRPr>
            </a:pPr>
            <a:r>
              <a:rPr sz="2175" b="1">
                <a:solidFill>
                  <a:srgbClr val="FFFFFF"/>
                </a:solidFill>
                <a:latin typeface="Inter"/>
                <a:ea typeface="Inter"/>
                <a:cs typeface="Inter"/>
              </a:rPr>
              <a:t/>
            </a:r>
          </a:p>
        </p:txBody>
      </p:sp>
      <p:sp>
        <p:nvSpPr>
          <p:cNvPr id="7" name="">
            <a:extLst xmlns:a="http://schemas.openxmlformats.org/drawingml/2006/main">
              <a:ext uri="{FF2B5EF4-FFF2-40B4-BE49-F238E27FC236}">
                <a16:creationId xmlns:a16="http://schemas.microsoft.com/office/drawing/2014/main" id="{A71D8146-4DDD-4EE5-BCA9-DC2658CAB701}"/>
              </a:ext>
            </a:extLst>
          </p:cNvPr>
          <p:cNvSpPr>
            <a:spLocks xmlns:a="http://schemas.openxmlformats.org/drawingml/2006/main" noGrp="1"/>
          </p:cNvSpPr>
          <p:nvPr/>
        </p:nvSpPr>
        <p:spPr>
          <a:xfrm xmlns:a="http://schemas.openxmlformats.org/drawingml/2006/main">
            <a:off x="1562100" y="3095625"/>
            <a:ext cx="10001250" cy="5048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lgn="l">
              <a:buNone/>
              <a:defRPr sz="1725" b="0">
                <a:solidFill>
                  <a:srgbClr val="BFC5C4"/>
                </a:solidFill>
                <a:latin typeface="Inter"/>
                <a:ea typeface="Inter"/>
                <a:cs typeface="Inter"/>
              </a:defRPr>
            </a:pPr>
            <a:r>
              <a:rPr sz="1725" b="0">
                <a:solidFill>
                  <a:srgbClr val="BFC5C4"/>
                </a:solidFill>
                <a:latin typeface="Inter"/>
                <a:ea typeface="Inter"/>
                <a:cs typeface="Inter"/>
              </a:rPr>
              <a:t/>
            </a:r>
          </a:p>
        </p:txBody>
      </p:sp>
      <p:sp>
        <p:nvSpPr>
          <p:cNvPr id="8" name="">
            <a:extLst xmlns:a="http://schemas.openxmlformats.org/drawingml/2006/main">
              <a:ext uri="{FF2B5EF4-FFF2-40B4-BE49-F238E27FC236}">
                <a16:creationId xmlns:a16="http://schemas.microsoft.com/office/drawing/2014/main" id="{A8AEB100-A121-4628-9B73-F2F113E7F224}"/>
              </a:ext>
            </a:extLst>
          </p:cNvPr>
          <p:cNvSpPr>
            <a:spLocks xmlns:a="http://schemas.openxmlformats.org/drawingml/2006/main" noGrp="1"/>
          </p:cNvSpPr>
          <p:nvPr/>
        </p:nvSpPr>
        <p:spPr>
          <a:xfrm xmlns:a="http://schemas.openxmlformats.org/drawingml/2006/main">
            <a:off x="609600" y="3733800"/>
            <a:ext cx="666750"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2625" b="1">
                <a:solidFill>
                  <a:srgbClr val="FF6A19"/>
                </a:solidFill>
                <a:latin typeface="Inter"/>
                <a:ea typeface="Inter"/>
                <a:cs typeface="Inter"/>
              </a:defRPr>
            </a:pPr>
            <a:r>
              <a:rPr sz="2625" b="1">
                <a:solidFill>
                  <a:srgbClr val="FF6A19"/>
                </a:solidFill>
                <a:latin typeface="Inter"/>
                <a:ea typeface="Inter"/>
                <a:cs typeface="Inter"/>
              </a:rPr>
              <a:t/>
            </a:r>
          </a:p>
        </p:txBody>
      </p:sp>
      <p:sp>
        <p:nvSpPr>
          <p:cNvPr id="9" name="">
            <a:extLst xmlns:a="http://schemas.openxmlformats.org/drawingml/2006/main">
              <a:ext uri="{FF2B5EF4-FFF2-40B4-BE49-F238E27FC236}">
                <a16:creationId xmlns:a16="http://schemas.microsoft.com/office/drawing/2014/main" id="{432BA234-551B-47BC-8D28-5E8CDD26BD9A}"/>
              </a:ext>
            </a:extLst>
          </p:cNvPr>
          <p:cNvSpPr>
            <a:spLocks xmlns:a="http://schemas.openxmlformats.org/drawingml/2006/main" noGrp="1"/>
          </p:cNvSpPr>
          <p:nvPr/>
        </p:nvSpPr>
        <p:spPr>
          <a:xfrm xmlns:a="http://schemas.openxmlformats.org/drawingml/2006/main">
            <a:off x="1562100" y="3733800"/>
            <a:ext cx="1000125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lgn="l">
              <a:buNone/>
              <a:defRPr sz="2175" b="1">
                <a:solidFill>
                  <a:srgbClr val="FFFFFF"/>
                </a:solidFill>
                <a:latin typeface="Inter"/>
                <a:ea typeface="Inter"/>
                <a:cs typeface="Inter"/>
              </a:defRPr>
            </a:pPr>
            <a:r>
              <a:rPr sz="2175" b="1">
                <a:solidFill>
                  <a:srgbClr val="FFFFFF"/>
                </a:solidFill>
                <a:latin typeface="Inter"/>
                <a:ea typeface="Inter"/>
                <a:cs typeface="Inter"/>
              </a:rPr>
              <a:t/>
            </a:r>
          </a:p>
        </p:txBody>
      </p:sp>
      <p:sp>
        <p:nvSpPr>
          <p:cNvPr id="10" name="">
            <a:extLst xmlns:a="http://schemas.openxmlformats.org/drawingml/2006/main">
              <a:ext uri="{FF2B5EF4-FFF2-40B4-BE49-F238E27FC236}">
                <a16:creationId xmlns:a16="http://schemas.microsoft.com/office/drawing/2014/main" id="{4D0B285A-3FA4-4EA8-9134-4BD4AA55B0DC}"/>
              </a:ext>
            </a:extLst>
          </p:cNvPr>
          <p:cNvSpPr>
            <a:spLocks xmlns:a="http://schemas.openxmlformats.org/drawingml/2006/main" noGrp="1"/>
          </p:cNvSpPr>
          <p:nvPr/>
        </p:nvSpPr>
        <p:spPr>
          <a:xfrm xmlns:a="http://schemas.openxmlformats.org/drawingml/2006/main">
            <a:off x="1562100" y="4152900"/>
            <a:ext cx="10001250" cy="5048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lgn="l">
              <a:buNone/>
              <a:defRPr sz="1725" b="0">
                <a:solidFill>
                  <a:srgbClr val="BFC5C4"/>
                </a:solidFill>
                <a:latin typeface="Inter"/>
                <a:ea typeface="Inter"/>
                <a:cs typeface="Inter"/>
              </a:defRPr>
            </a:pPr>
            <a:r>
              <a:rPr sz="1725" b="0">
                <a:solidFill>
                  <a:srgbClr val="BFC5C4"/>
                </a:solidFill>
                <a:latin typeface="Inter"/>
                <a:ea typeface="Inter"/>
                <a:cs typeface="Inter"/>
              </a:rPr>
              <a:t/>
            </a:r>
          </a:p>
        </p:txBody>
      </p:sp>
      <p:sp>
        <p:nvSpPr>
          <p:cNvPr id="11" name="">
            <a:extLst xmlns:a="http://schemas.openxmlformats.org/drawingml/2006/main">
              <a:ext uri="{FF2B5EF4-FFF2-40B4-BE49-F238E27FC236}">
                <a16:creationId xmlns:a16="http://schemas.microsoft.com/office/drawing/2014/main" id="{9F09473D-9A05-4974-8B85-453D7C5C5E67}"/>
              </a:ext>
            </a:extLst>
          </p:cNvPr>
          <p:cNvSpPr>
            <a:spLocks xmlns:a="http://schemas.openxmlformats.org/drawingml/2006/main" noGrp="1"/>
          </p:cNvSpPr>
          <p:nvPr/>
        </p:nvSpPr>
        <p:spPr>
          <a:xfrm xmlns:a="http://schemas.openxmlformats.org/drawingml/2006/main">
            <a:off x="609600" y="4791075"/>
            <a:ext cx="666750"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2625" b="1">
                <a:solidFill>
                  <a:srgbClr val="FF6A19"/>
                </a:solidFill>
                <a:latin typeface="Inter"/>
                <a:ea typeface="Inter"/>
                <a:cs typeface="Inter"/>
              </a:defRPr>
            </a:pPr>
            <a:r>
              <a:rPr sz="2625" b="1">
                <a:solidFill>
                  <a:srgbClr val="FF6A19"/>
                </a:solidFill>
                <a:latin typeface="Inter"/>
                <a:ea typeface="Inter"/>
                <a:cs typeface="Inter"/>
              </a:rPr>
              <a:t/>
            </a:r>
          </a:p>
        </p:txBody>
      </p:sp>
      <p:sp>
        <p:nvSpPr>
          <p:cNvPr id="12" name="">
            <a:extLst xmlns:a="http://schemas.openxmlformats.org/drawingml/2006/main">
              <a:ext uri="{FF2B5EF4-FFF2-40B4-BE49-F238E27FC236}">
                <a16:creationId xmlns:a16="http://schemas.microsoft.com/office/drawing/2014/main" id="{F0049D74-0F22-483A-A331-C6306898771B}"/>
              </a:ext>
            </a:extLst>
          </p:cNvPr>
          <p:cNvSpPr>
            <a:spLocks xmlns:a="http://schemas.openxmlformats.org/drawingml/2006/main" noGrp="1"/>
          </p:cNvSpPr>
          <p:nvPr/>
        </p:nvSpPr>
        <p:spPr>
          <a:xfrm xmlns:a="http://schemas.openxmlformats.org/drawingml/2006/main">
            <a:off x="1562100" y="4791075"/>
            <a:ext cx="1000125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lgn="l">
              <a:buNone/>
              <a:defRPr sz="2175" b="1">
                <a:solidFill>
                  <a:srgbClr val="FFFFFF"/>
                </a:solidFill>
                <a:latin typeface="Inter"/>
                <a:ea typeface="Inter"/>
                <a:cs typeface="Inter"/>
              </a:defRPr>
            </a:pPr>
            <a:r>
              <a:rPr sz="2175" b="1">
                <a:solidFill>
                  <a:srgbClr val="FFFFFF"/>
                </a:solidFill>
                <a:latin typeface="Inter"/>
                <a:ea typeface="Inter"/>
                <a:cs typeface="Inter"/>
              </a:rPr>
              <a:t/>
            </a:r>
          </a:p>
        </p:txBody>
      </p:sp>
      <p:sp>
        <p:nvSpPr>
          <p:cNvPr id="13" name="">
            <a:extLst xmlns:a="http://schemas.openxmlformats.org/drawingml/2006/main">
              <a:ext uri="{FF2B5EF4-FFF2-40B4-BE49-F238E27FC236}">
                <a16:creationId xmlns:a16="http://schemas.microsoft.com/office/drawing/2014/main" id="{F195626C-DBE8-4BC1-A59B-EFA526ED75FB}"/>
              </a:ext>
            </a:extLst>
          </p:cNvPr>
          <p:cNvSpPr>
            <a:spLocks xmlns:a="http://schemas.openxmlformats.org/drawingml/2006/main" noGrp="1"/>
          </p:cNvSpPr>
          <p:nvPr/>
        </p:nvSpPr>
        <p:spPr>
          <a:xfrm xmlns:a="http://schemas.openxmlformats.org/drawingml/2006/main">
            <a:off x="1562100" y="5210175"/>
            <a:ext cx="10001250" cy="5048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lgn="l">
              <a:buNone/>
              <a:defRPr sz="1725" b="0">
                <a:solidFill>
                  <a:srgbClr val="BFC5C4"/>
                </a:solidFill>
                <a:latin typeface="Inter"/>
                <a:ea typeface="Inter"/>
                <a:cs typeface="Inter"/>
              </a:defRPr>
            </a:pPr>
            <a:r>
              <a:rPr sz="1725" b="0">
                <a:solidFill>
                  <a:srgbClr val="BFC5C4"/>
                </a:solidFill>
                <a:latin typeface="Inter"/>
                <a:ea typeface="Inter"/>
                <a:cs typeface="Inter"/>
              </a:rPr>
              <a:t/>
            </a:r>
          </a:p>
        </p:txBody>
      </p:sp>
      <p:sp>
        <p:nvSpPr>
          <p:cNvPr id="14" name="">
            <a:extLst xmlns:a="http://schemas.openxmlformats.org/drawingml/2006/main">
              <a:ext uri="{FF2B5EF4-FFF2-40B4-BE49-F238E27FC236}">
                <a16:creationId xmlns:a16="http://schemas.microsoft.com/office/drawing/2014/main" id="{46196B3A-DCA2-4D9F-A1C0-DFAAC95F9D58}"/>
              </a:ext>
            </a:extLst>
          </p:cNvPr>
          <p:cNvSpPr>
            <a:spLocks xmlns:a="http://schemas.openxmlformats.org/drawingml/2006/main" noGrp="1"/>
          </p:cNvSpPr>
          <p:nvPr/>
        </p:nvSpPr>
        <p:spPr>
          <a:xfrm xmlns:a="http://schemas.openxmlformats.org/drawingml/2006/main">
            <a:off x="609600" y="6200775"/>
            <a:ext cx="10477500"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lgn="l">
              <a:buNone/>
              <a:defRPr sz="1350" b="0">
                <a:solidFill>
                  <a:srgbClr val="BFC5C4"/>
                </a:solidFill>
                <a:latin typeface="Inter"/>
                <a:ea typeface="Inter"/>
                <a:cs typeface="Inter"/>
              </a:defRPr>
            </a:pPr>
            <a:r>
              <a:rPr sz="1350" b="0">
                <a:solidFill>
                  <a:srgbClr val="BFC5C4"/>
                </a:solidFill>
                <a:latin typeface="Inter"/>
                <a:ea typeface="Inter"/>
                <a:cs typeface="Inter"/>
              </a:rPr>
              <a:t/>
            </a:r>
          </a:p>
        </p:txBody>
      </p:sp>
      <p:sp>
        <p:nvSpPr>
          <p:cNvPr id="15" name="">
            <a:extLst xmlns:a="http://schemas.openxmlformats.org/drawingml/2006/main">
              <a:ext uri="{FF2B5EF4-FFF2-40B4-BE49-F238E27FC236}">
                <a16:creationId xmlns:a16="http://schemas.microsoft.com/office/drawing/2014/main" id="{38F69884-5681-4F5E-8A5F-1DB7E7485A46}"/>
              </a:ext>
            </a:extLst>
          </p:cNvPr>
          <p:cNvSpPr>
            <a:spLocks xmlns:a="http://schemas.openxmlformats.org/drawingml/2006/main" noGrp="1"/>
          </p:cNvSpPr>
          <p:nvPr/>
        </p:nvSpPr>
        <p:spPr>
          <a:xfrm xmlns:a="http://schemas.openxmlformats.org/drawingml/2006/main">
            <a:off x="11144250" y="6343650"/>
            <a:ext cx="4572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1050" b="0">
                <a:solidFill>
                  <a:srgbClr val="BFC5C4"/>
                </a:solidFill>
                <a:latin typeface="Inter"/>
                <a:ea typeface="Inter"/>
                <a:cs typeface="Inter"/>
              </a:defRPr>
            </a:pPr>
            <a:r>
              <a:rPr sz="1050" b="0">
                <a:solidFill>
                  <a:srgbClr val="BFC5C4"/>
                </a:solidFill>
                <a:latin typeface="Inter"/>
                <a:ea typeface="Inter"/>
                <a:cs typeface="Inter"/>
              </a:rPr>
              <a:t>08</a:t>
            </a:r>
          </a:p>
        </p:txBody>
      </p:sp>
      <p:sp>
        <p:nvSpPr>
          <p:cNvPr id="17" name="">
            <a:extLst xmlns:a="http://schemas.openxmlformats.org/drawingml/2006/main">
              <a:ext uri="{FF2B5EF4-FFF2-40B4-BE49-F238E27FC236}">
                <a16:creationId xmlns:a16="http://schemas.microsoft.com/office/drawing/2014/main" id="{3DE44D1B-ED08-42F7-821E-D3E0ADF0E510}"/>
              </a:ext>
            </a:extLst>
          </p:cNvPr>
          <p:cNvSpPr>
            <a:spLocks xmlns:a="http://schemas.openxmlformats.org/drawingml/2006/main" noGrp="1"/>
          </p:cNvSpPr>
          <p:nvPr/>
        </p:nvSpPr>
        <p:spPr>
          <a:xfrm xmlns:a="http://schemas.openxmlformats.org/drawingml/2006/main">
            <a:off x="609600" y="1628775"/>
            <a:ext cx="10972800"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defRPr sz="2325" b="1">
                <a:solidFill>
                  <a:srgbClr val="FF6A19"/>
                </a:solidFill>
                <a:latin typeface="Inter"/>
                <a:ea typeface="Inter"/>
                <a:cs typeface="Inter"/>
              </a:defRPr>
            </a:pPr>
            <a:r>
              <a:rPr sz="2325" b="1">
                <a:solidFill>
                  <a:srgbClr val="FF6A19"/>
                </a:solidFill>
                <a:latin typeface="Inter"/>
                <a:ea typeface="Inter"/>
                <a:cs typeface="Inter"/>
              </a:rPr>
              <a:t>200 qualified demos at 25% conversion = 50 new subscriptions</a:t>
            </a:r>
          </a:p>
        </p:txBody>
      </p:sp>
      <p:graphicFrame>
        <p:nvGraphicFramePr>
          <p:cNvPr id="38" name=""/>
          <p:cNvGraphicFramePr/>
          <p:nvPr/>
        </p:nvGraphicFramePr>
        <p:xfrm>
          <a:off xmlns:a="http://schemas.openxmlformats.org/drawingml/2006/main" x="609600" y="2486025"/>
          <a:ext xmlns:a="http://schemas.openxmlformats.org/drawingml/2006/main" cx="10972800" cy="2533650"/>
        </p:xfrm>
        <a:graphic xmlns:a="http://schemas.openxmlformats.org/drawingml/2006/main">
          <a:graphicData uri="http://schemas.openxmlformats.org/drawingml/2006/table">
            <a:tbl>
              <a:tblPr/>
              <a:tblGrid>
                <a:gridCol w="4333875"/>
                <a:gridCol w="3000375"/>
                <a:gridCol w="3638550"/>
              </a:tblGrid>
              <a:tr h="633413">
                <a:tc>
                  <a:txBody>
                    <a:bodyPr/>
                    <a:lstStyle/>
                    <a:p>
                      <a:r>
                        <a:rPr sz="1875" b="1">
                          <a:solidFill>
                            <a:srgbClr val="FFFFFF"/>
                          </a:solidFill>
                          <a:latin typeface="Inter"/>
                          <a:ea typeface="Inter"/>
                          <a:cs typeface="Inter"/>
                        </a:rPr>
                        <a:t>Demo-to-paid assumption</a:t>
                      </a:r>
                    </a:p>
                  </a:txBody>
                  <a:tcPr marL="152400" marR="152400" marT="95250" marB="95250">
                    <a:solidFill>
                      <a:srgbClr val="243034"/>
                    </a:solidFill>
                  </a:tcPr>
                </a:tc>
                <a:tc>
                  <a:txBody>
                    <a:bodyPr/>
                    <a:lstStyle/>
                    <a:p>
                      <a:r>
                        <a:rPr sz="1875" b="1">
                          <a:solidFill>
                            <a:srgbClr val="FFFFFF"/>
                          </a:solidFill>
                          <a:latin typeface="Inter"/>
                          <a:ea typeface="Inter"/>
                          <a:cs typeface="Inter"/>
                        </a:rPr>
                        <a:t>New subscriptions</a:t>
                      </a:r>
                    </a:p>
                  </a:txBody>
                  <a:tcPr marL="152400" marR="152400" marT="95250" marB="95250">
                    <a:solidFill>
                      <a:srgbClr val="243034"/>
                    </a:solidFill>
                  </a:tcPr>
                </a:tc>
                <a:tc>
                  <a:txBody>
                    <a:bodyPr/>
                    <a:lstStyle/>
                    <a:p>
                      <a:r>
                        <a:rPr sz="1875" b="1">
                          <a:solidFill>
                            <a:srgbClr val="FFFFFF"/>
                          </a:solidFill>
                          <a:latin typeface="Inter"/>
                          <a:ea typeface="Inter"/>
                          <a:cs typeface="Inter"/>
                        </a:rPr>
                        <a:t>ARR at $500/month</a:t>
                      </a:r>
                    </a:p>
                  </a:txBody>
                  <a:tcPr marL="152400" marR="152400" marT="95250" marB="95250">
                    <a:solidFill>
                      <a:srgbClr val="243034"/>
                    </a:solidFill>
                  </a:tcPr>
                </a:tc>
              </a:tr>
              <a:tr h="633413">
                <a:tc>
                  <a:txBody>
                    <a:bodyPr/>
                    <a:lstStyle/>
                    <a:p>
                      <a:r>
                        <a:rPr sz="1875" b="0">
                          <a:solidFill>
                            <a:srgbClr val="FFFFFF"/>
                          </a:solidFill>
                          <a:latin typeface="Inter"/>
                          <a:ea typeface="Inter"/>
                          <a:cs typeface="Inter"/>
                        </a:rPr>
                        <a:t>15%</a:t>
                      </a:r>
                    </a:p>
                  </a:txBody>
                  <a:tcPr marL="152400" marR="152400" marT="95250" marB="95250">
                    <a:solidFill>
                      <a:srgbClr val="101719"/>
                    </a:solidFill>
                  </a:tcPr>
                </a:tc>
                <a:tc>
                  <a:txBody>
                    <a:bodyPr/>
                    <a:lstStyle/>
                    <a:p>
                      <a:r>
                        <a:rPr sz="1875" b="0">
                          <a:solidFill>
                            <a:srgbClr val="FFFFFF"/>
                          </a:solidFill>
                          <a:latin typeface="Inter"/>
                          <a:ea typeface="Inter"/>
                          <a:cs typeface="Inter"/>
                        </a:rPr>
                        <a:t>30</a:t>
                      </a:r>
                    </a:p>
                  </a:txBody>
                  <a:tcPr marL="152400" marR="152400" marT="95250" marB="95250">
                    <a:solidFill>
                      <a:srgbClr val="101719"/>
                    </a:solidFill>
                  </a:tcPr>
                </a:tc>
                <a:tc>
                  <a:txBody>
                    <a:bodyPr/>
                    <a:lstStyle/>
                    <a:p>
                      <a:r>
                        <a:rPr sz="1875" b="0">
                          <a:solidFill>
                            <a:srgbClr val="FFFFFF"/>
                          </a:solidFill>
                          <a:latin typeface="Inter"/>
                          <a:ea typeface="Inter"/>
                          <a:cs typeface="Inter"/>
                        </a:rPr>
                        <a:t>$180,000</a:t>
                      </a:r>
                    </a:p>
                  </a:txBody>
                  <a:tcPr marL="152400" marR="152400" marT="95250" marB="95250">
                    <a:solidFill>
                      <a:srgbClr val="101719"/>
                    </a:solidFill>
                  </a:tcPr>
                </a:tc>
              </a:tr>
              <a:tr h="633413">
                <a:tc>
                  <a:txBody>
                    <a:bodyPr/>
                    <a:lstStyle/>
                    <a:p>
                      <a:r>
                        <a:rPr sz="1875" b="0">
                          <a:solidFill>
                            <a:srgbClr val="FFFFFF"/>
                          </a:solidFill>
                          <a:latin typeface="Inter"/>
                          <a:ea typeface="Inter"/>
                          <a:cs typeface="Inter"/>
                        </a:rPr>
                        <a:t>25% target case</a:t>
                      </a:r>
                    </a:p>
                  </a:txBody>
                  <a:tcPr marL="152400" marR="152400" marT="95250" marB="95250">
                    <a:solidFill>
                      <a:srgbClr val="101719"/>
                    </a:solidFill>
                  </a:tcPr>
                </a:tc>
                <a:tc>
                  <a:txBody>
                    <a:bodyPr/>
                    <a:lstStyle/>
                    <a:p>
                      <a:r>
                        <a:rPr sz="1875" b="0">
                          <a:solidFill>
                            <a:srgbClr val="FFFFFF"/>
                          </a:solidFill>
                          <a:latin typeface="Inter"/>
                          <a:ea typeface="Inter"/>
                          <a:cs typeface="Inter"/>
                        </a:rPr>
                        <a:t>50</a:t>
                      </a:r>
                    </a:p>
                  </a:txBody>
                  <a:tcPr marL="152400" marR="152400" marT="95250" marB="95250">
                    <a:solidFill>
                      <a:srgbClr val="101719"/>
                    </a:solidFill>
                  </a:tcPr>
                </a:tc>
                <a:tc>
                  <a:txBody>
                    <a:bodyPr/>
                    <a:lstStyle/>
                    <a:p>
                      <a:r>
                        <a:rPr sz="1875" b="0">
                          <a:solidFill>
                            <a:srgbClr val="FFFFFF"/>
                          </a:solidFill>
                          <a:latin typeface="Inter"/>
                          <a:ea typeface="Inter"/>
                          <a:cs typeface="Inter"/>
                        </a:rPr>
                        <a:t>$300,000</a:t>
                      </a:r>
                    </a:p>
                  </a:txBody>
                  <a:tcPr marL="152400" marR="152400" marT="95250" marB="95250">
                    <a:solidFill>
                      <a:srgbClr val="101719"/>
                    </a:solidFill>
                  </a:tcPr>
                </a:tc>
              </a:tr>
              <a:tr h="633413">
                <a:tc>
                  <a:txBody>
                    <a:bodyPr/>
                    <a:lstStyle/>
                    <a:p>
                      <a:r>
                        <a:rPr sz="1875" b="0">
                          <a:solidFill>
                            <a:srgbClr val="FFFFFF"/>
                          </a:solidFill>
                          <a:latin typeface="Inter"/>
                          <a:ea typeface="Inter"/>
                          <a:cs typeface="Inter"/>
                        </a:rPr>
                        <a:t>35%</a:t>
                      </a:r>
                    </a:p>
                  </a:txBody>
                  <a:tcPr marL="152400" marR="152400" marT="95250" marB="95250">
                    <a:solidFill>
                      <a:srgbClr val="101719"/>
                    </a:solidFill>
                  </a:tcPr>
                </a:tc>
                <a:tc>
                  <a:txBody>
                    <a:bodyPr/>
                    <a:lstStyle/>
                    <a:p>
                      <a:r>
                        <a:rPr sz="1875" b="0">
                          <a:solidFill>
                            <a:srgbClr val="FFFFFF"/>
                          </a:solidFill>
                          <a:latin typeface="Inter"/>
                          <a:ea typeface="Inter"/>
                          <a:cs typeface="Inter"/>
                        </a:rPr>
                        <a:t>70</a:t>
                      </a:r>
                    </a:p>
                  </a:txBody>
                  <a:tcPr marL="152400" marR="152400" marT="95250" marB="95250">
                    <a:solidFill>
                      <a:srgbClr val="101719"/>
                    </a:solidFill>
                  </a:tcPr>
                </a:tc>
                <a:tc>
                  <a:txBody>
                    <a:bodyPr/>
                    <a:lstStyle/>
                    <a:p>
                      <a:r>
                        <a:rPr sz="1875" b="0">
                          <a:solidFill>
                            <a:srgbClr val="FFFFFF"/>
                          </a:solidFill>
                          <a:latin typeface="Inter"/>
                          <a:ea typeface="Inter"/>
                          <a:cs typeface="Inter"/>
                        </a:rPr>
                        <a:t>$420,000</a:t>
                      </a:r>
                    </a:p>
                  </a:txBody>
                  <a:tcPr marL="152400" marR="152400" marT="95250" marB="95250">
                    <a:solidFill>
                      <a:srgbClr val="101719"/>
                    </a:solidFill>
                  </a:tcPr>
                </a:tc>
              </a:tr>
            </a:tbl>
          </a:graphicData>
        </a:graphic>
      </p:graphicFrame>
      <p:sp>
        <p:nvSpPr>
          <p:cNvPr id="19" name="">
            <a:extLst xmlns:a="http://schemas.openxmlformats.org/drawingml/2006/main">
              <a:ext uri="{FF2B5EF4-FFF2-40B4-BE49-F238E27FC236}">
                <a16:creationId xmlns:a16="http://schemas.microsoft.com/office/drawing/2014/main" id="{E9485F3F-B176-4DC4-BB3B-6C9D6B3EE167}"/>
              </a:ext>
            </a:extLst>
          </p:cNvPr>
          <p:cNvSpPr>
            <a:spLocks xmlns:a="http://schemas.openxmlformats.org/drawingml/2006/main" noGrp="1"/>
          </p:cNvSpPr>
          <p:nvPr/>
        </p:nvSpPr>
        <p:spPr>
          <a:xfrm xmlns:a="http://schemas.openxmlformats.org/drawingml/2006/main">
            <a:off x="609600" y="5295900"/>
            <a:ext cx="10972800" cy="428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defRPr sz="2100" b="1">
                <a:solidFill>
                  <a:srgbClr val="FFFFFF"/>
                </a:solidFill>
                <a:latin typeface="Inter"/>
                <a:ea typeface="Inter"/>
                <a:cs typeface="Inter"/>
              </a:defRPr>
            </a:pPr>
            <a:r>
              <a:rPr sz="2100" b="1">
                <a:solidFill>
                  <a:srgbClr val="FFFFFF"/>
                </a:solidFill>
                <a:latin typeface="Inter"/>
                <a:ea typeface="Inter"/>
                <a:cs typeface="Inter"/>
              </a:rPr>
              <a:t>About 17 qualified demos per month across 12 months</a:t>
            </a:r>
          </a:p>
        </p:txBody>
      </p:sp>
      <p:sp>
        <p:nvSpPr>
          <p:cNvPr id="20" name="">
            <a:extLst xmlns:a="http://schemas.openxmlformats.org/drawingml/2006/main">
              <a:ext uri="{FF2B5EF4-FFF2-40B4-BE49-F238E27FC236}">
                <a16:creationId xmlns:a16="http://schemas.microsoft.com/office/drawing/2014/main" id="{C0AD19B9-4D31-4240-B22C-AB54F88D3620}"/>
              </a:ext>
            </a:extLst>
          </p:cNvPr>
          <p:cNvSpPr>
            <a:spLocks xmlns:a="http://schemas.openxmlformats.org/drawingml/2006/main" noGrp="1"/>
          </p:cNvSpPr>
          <p:nvPr/>
        </p:nvSpPr>
        <p:spPr>
          <a:xfrm xmlns:a="http://schemas.openxmlformats.org/drawingml/2006/main">
            <a:off x="609600" y="5810250"/>
            <a:ext cx="10972800" cy="4476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defRPr sz="1650" b="0">
                <a:solidFill>
                  <a:srgbClr val="BFC5C4"/>
                </a:solidFill>
                <a:latin typeface="Inter"/>
                <a:ea typeface="Inter"/>
                <a:cs typeface="Inter"/>
              </a:defRPr>
            </a:pPr>
            <a:r>
              <a:rPr sz="1650" b="0">
                <a:solidFill>
                  <a:srgbClr val="BFC5C4"/>
                </a:solidFill>
                <a:latin typeface="Inter"/>
                <a:ea typeface="Inter"/>
                <a:cs typeface="Inter"/>
              </a:rPr>
              <a:t>Qualified means club fit, an engaged decision-maker and an identified purchase window.</a:t>
            </a:r>
          </a:p>
        </p:txBody>
      </p:sp>
      <p:sp>
        <p:nvSpPr>
          <p:cNvPr id="21" name="">
            <a:extLst xmlns:a="http://schemas.openxmlformats.org/drawingml/2006/main">
              <a:ext uri="{FF2B5EF4-FFF2-40B4-BE49-F238E27FC236}">
                <a16:creationId xmlns:a16="http://schemas.microsoft.com/office/drawing/2014/main" id="{E690EF45-F753-4A07-B31B-BAE62AFE4956}"/>
              </a:ext>
            </a:extLst>
          </p:cNvPr>
          <p:cNvSpPr>
            <a:spLocks xmlns:a="http://schemas.openxmlformats.org/drawingml/2006/main" noGrp="1"/>
          </p:cNvSpPr>
          <p:nvPr/>
        </p:nvSpPr>
        <p:spPr>
          <a:xfrm xmlns:a="http://schemas.openxmlformats.org/drawingml/2006/main">
            <a:off x="609600" y="6391275"/>
            <a:ext cx="10429875" cy="276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defRPr sz="1275" b="0">
                <a:solidFill>
                  <a:srgbClr val="BFC5C4"/>
                </a:solidFill>
                <a:latin typeface="Inter"/>
                <a:ea typeface="Inter"/>
                <a:cs typeface="Inter"/>
              </a:defRPr>
            </a:pPr>
            <a:r>
              <a:rPr sz="1275" b="0">
                <a:solidFill>
                  <a:srgbClr val="BFC5C4"/>
                </a:solidFill>
                <a:latin typeface="Inter"/>
                <a:ea typeface="Inter"/>
                <a:cs typeface="Inter"/>
              </a:rPr>
              <a:t>Planning assumptions. Launch delays and churn reduce active customers and realized ARR.</a:t>
            </a:r>
          </a:p>
        </p:txBody>
      </p:sp>
    </p:spTree>
    <p:extLst>
      <p:ext uri="{BB962C8B-B14F-4D97-AF65-F5344CB8AC3E}">
        <p14:creationId xmlns:p14="http://schemas.microsoft.com/office/powerpoint/2010/main" val="371781105"/>
      </p:ext>
    </p:extLst>
  </p:cSld>
</p:sld>
</file>

<file path=ppt/slides/slide9.xml><?xml version="1.0" encoding="utf-8"?>
<p:sld xmlns:p="http://schemas.openxmlformats.org/presentationml/2006/main">
  <p:cSld>
    <p:bg>
      <p:bgPr>
        <a:solidFill xmlns:a="http://schemas.openxmlformats.org/drawingml/2006/main">
          <a:srgbClr val="F5F2EC"/>
        </a:solidFill>
      </p:bgPr>
    </p:bg>
    <p:spTree>
      <p:nvGrpSpPr>
        <p:cNvPr id="1" name=""/>
        <p:cNvGrpSpPr/>
        <p:nvPr/>
      </p:nvGrpSpPr>
      <p:grpSpPr>
        <a:xfrm xmlns:a="http://schemas.openxmlformats.org/drawingml/2006/main"/>
      </p:grpSpPr>
      <p:sp>
        <p:nvSpPr>
          <p:cNvPr id="16" name="">
            <a:extLst xmlns:a="http://schemas.openxmlformats.org/drawingml/2006/main">
              <a:ext uri="{FF2B5EF4-FFF2-40B4-BE49-F238E27FC236}">
                <a16:creationId xmlns:a16="http://schemas.microsoft.com/office/drawing/2014/main" id="{5690C88E-609C-4D40-97AE-9A927E2C6A85}"/>
              </a:ext>
            </a:extLst>
          </p:cNvPr>
          <p:cNvSpPr>
            <a:spLocks xmlns:a="http://schemas.openxmlformats.org/drawingml/2006/main" noGrp="1"/>
          </p:cNvSpPr>
          <p:nvPr/>
        </p:nvSpPr>
        <p:spPr>
          <a:xfrm xmlns:a="http://schemas.openxmlformats.org/drawingml/2006/main">
            <a:off x="609600" y="514350"/>
            <a:ext cx="10972800" cy="762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lgn="l">
              <a:buNone/>
              <a:defRPr sz="3450" b="1">
                <a:solidFill>
                  <a:srgbClr val="172123"/>
                </a:solidFill>
                <a:latin typeface="Inter"/>
                <a:ea typeface="Inter"/>
                <a:cs typeface="Inter"/>
              </a:defRPr>
            </a:pPr>
            <a:r>
              <a:rPr sz="3450" b="1">
                <a:solidFill>
                  <a:srgbClr val="172123"/>
                </a:solidFill>
                <a:latin typeface="Inter"/>
                <a:ea typeface="Inter"/>
                <a:cs typeface="Inter"/>
              </a:rPr>
              <a:t>Guided migration turns a sale into a working club</a:t>
            </a:r>
          </a:p>
        </p:txBody>
      </p:sp>
      <p:sp>
        <p:nvSpPr>
          <p:cNvPr id="2" name="">
            <a:extLst xmlns:a="http://schemas.openxmlformats.org/drawingml/2006/main">
              <a:ext uri="{FF2B5EF4-FFF2-40B4-BE49-F238E27FC236}">
                <a16:creationId xmlns:a16="http://schemas.microsoft.com/office/drawing/2014/main" id="{2D4A0303-55BE-486B-97E9-F88C5CACAA15}"/>
              </a:ext>
            </a:extLst>
          </p:cNvPr>
          <p:cNvSpPr>
            <a:spLocks xmlns:a="http://schemas.openxmlformats.org/drawingml/2006/main" noGrp="1"/>
          </p:cNvSpPr>
          <p:nvPr/>
        </p:nvSpPr>
        <p:spPr>
          <a:xfrm xmlns:a="http://schemas.openxmlformats.org/drawingml/2006/main">
            <a:off x="609600" y="1752600"/>
            <a:ext cx="762000"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2700" b="1">
                <a:solidFill>
                  <a:srgbClr val="FF6A19"/>
                </a:solidFill>
                <a:latin typeface="Inter"/>
                <a:ea typeface="Inter"/>
                <a:cs typeface="Inter"/>
              </a:defRPr>
            </a:pPr>
            <a:r>
              <a:rPr sz="2700" b="1">
                <a:solidFill>
                  <a:srgbClr val="FF6A19"/>
                </a:solidFill>
                <a:latin typeface="Inter"/>
                <a:ea typeface="Inter"/>
                <a:cs typeface="Inter"/>
              </a:rPr>
              <a:t>01</a:t>
            </a:r>
          </a:p>
        </p:txBody>
      </p:sp>
      <p:sp>
        <p:nvSpPr>
          <p:cNvPr id="3" name="">
            <a:extLst xmlns:a="http://schemas.openxmlformats.org/drawingml/2006/main">
              <a:ext uri="{FF2B5EF4-FFF2-40B4-BE49-F238E27FC236}">
                <a16:creationId xmlns:a16="http://schemas.microsoft.com/office/drawing/2014/main" id="{7C1DE636-F73A-4252-A669-FA5DB5380EF0}"/>
              </a:ext>
            </a:extLst>
          </p:cNvPr>
          <p:cNvSpPr>
            <a:spLocks xmlns:a="http://schemas.openxmlformats.org/drawingml/2006/main" noGrp="1"/>
          </p:cNvSpPr>
          <p:nvPr/>
        </p:nvSpPr>
        <p:spPr>
          <a:xfrm xmlns:a="http://schemas.openxmlformats.org/drawingml/2006/main">
            <a:off x="1571625" y="1752600"/>
            <a:ext cx="9525000" cy="409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2175" b="1">
                <a:solidFill>
                  <a:srgbClr val="172123"/>
                </a:solidFill>
                <a:latin typeface="Inter"/>
                <a:ea typeface="Inter"/>
                <a:cs typeface="Inter"/>
              </a:defRPr>
            </a:pPr>
            <a:r>
              <a:rPr sz="2175" b="1">
                <a:solidFill>
                  <a:srgbClr val="172123"/>
                </a:solidFill>
                <a:latin typeface="Inter"/>
                <a:ea typeface="Inter"/>
                <a:cs typeface="Inter"/>
              </a:rPr>
              <a:t>Scope the move</a:t>
            </a:r>
          </a:p>
        </p:txBody>
      </p:sp>
      <p:sp>
        <p:nvSpPr>
          <p:cNvPr id="4" name="">
            <a:extLst xmlns:a="http://schemas.openxmlformats.org/drawingml/2006/main">
              <a:ext uri="{FF2B5EF4-FFF2-40B4-BE49-F238E27FC236}">
                <a16:creationId xmlns:a16="http://schemas.microsoft.com/office/drawing/2014/main" id="{E264D886-2695-44D8-81CE-ABDA77483838}"/>
              </a:ext>
            </a:extLst>
          </p:cNvPr>
          <p:cNvSpPr>
            <a:spLocks xmlns:a="http://schemas.openxmlformats.org/drawingml/2006/main" noGrp="1"/>
          </p:cNvSpPr>
          <p:nvPr/>
        </p:nvSpPr>
        <p:spPr>
          <a:xfrm xmlns:a="http://schemas.openxmlformats.org/drawingml/2006/main">
            <a:off x="1571625" y="2209800"/>
            <a:ext cx="9525000" cy="4381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1800" b="0">
                <a:solidFill>
                  <a:srgbClr val="5A6668"/>
                </a:solidFill>
                <a:latin typeface="Inter"/>
                <a:ea typeface="Inter"/>
                <a:cs typeface="Inter"/>
              </a:defRPr>
            </a:pPr>
            <a:r>
              <a:rPr sz="1800" b="0">
                <a:solidFill>
                  <a:srgbClr val="5A6668"/>
                </a:solidFill>
                <a:latin typeface="Inter"/>
                <a:ea typeface="Inter"/>
                <a:cs typeface="Inter"/>
              </a:rPr>
              <a:t>Agree the records, balances and workflows to migrate.</a:t>
            </a:r>
          </a:p>
        </p:txBody>
      </p:sp>
      <p:sp>
        <p:nvSpPr>
          <p:cNvPr id="5" name="">
            <a:extLst xmlns:a="http://schemas.openxmlformats.org/drawingml/2006/main">
              <a:ext uri="{FF2B5EF4-FFF2-40B4-BE49-F238E27FC236}">
                <a16:creationId xmlns:a16="http://schemas.microsoft.com/office/drawing/2014/main" id="{662B2E1B-9598-48B1-B8DD-704BB70FA0B7}"/>
              </a:ext>
            </a:extLst>
          </p:cNvPr>
          <p:cNvSpPr>
            <a:spLocks xmlns:a="http://schemas.openxmlformats.org/drawingml/2006/main" noGrp="1"/>
          </p:cNvSpPr>
          <p:nvPr/>
        </p:nvSpPr>
        <p:spPr>
          <a:xfrm xmlns:a="http://schemas.openxmlformats.org/drawingml/2006/main">
            <a:off x="609600" y="2819400"/>
            <a:ext cx="762000"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2700" b="1">
                <a:solidFill>
                  <a:srgbClr val="FF6A19"/>
                </a:solidFill>
                <a:latin typeface="Inter"/>
                <a:ea typeface="Inter"/>
                <a:cs typeface="Inter"/>
              </a:defRPr>
            </a:pPr>
            <a:r>
              <a:rPr sz="2700" b="1">
                <a:solidFill>
                  <a:srgbClr val="FF6A19"/>
                </a:solidFill>
                <a:latin typeface="Inter"/>
                <a:ea typeface="Inter"/>
                <a:cs typeface="Inter"/>
              </a:rPr>
              <a:t>02</a:t>
            </a:r>
          </a:p>
        </p:txBody>
      </p:sp>
      <p:sp>
        <p:nvSpPr>
          <p:cNvPr id="6" name="">
            <a:extLst xmlns:a="http://schemas.openxmlformats.org/drawingml/2006/main">
              <a:ext uri="{FF2B5EF4-FFF2-40B4-BE49-F238E27FC236}">
                <a16:creationId xmlns:a16="http://schemas.microsoft.com/office/drawing/2014/main" id="{7560D52C-4460-477A-B8D4-2DE9B944BB49}"/>
              </a:ext>
            </a:extLst>
          </p:cNvPr>
          <p:cNvSpPr>
            <a:spLocks xmlns:a="http://schemas.openxmlformats.org/drawingml/2006/main" noGrp="1"/>
          </p:cNvSpPr>
          <p:nvPr/>
        </p:nvSpPr>
        <p:spPr>
          <a:xfrm xmlns:a="http://schemas.openxmlformats.org/drawingml/2006/main">
            <a:off x="1571625" y="2819400"/>
            <a:ext cx="9525000" cy="409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2175" b="1">
                <a:solidFill>
                  <a:srgbClr val="172123"/>
                </a:solidFill>
                <a:latin typeface="Inter"/>
                <a:ea typeface="Inter"/>
                <a:cs typeface="Inter"/>
              </a:defRPr>
            </a:pPr>
            <a:r>
              <a:rPr sz="2175" b="1">
                <a:solidFill>
                  <a:srgbClr val="172123"/>
                </a:solidFill>
                <a:latin typeface="Inter"/>
                <a:ea typeface="Inter"/>
                <a:cs typeface="Inter"/>
              </a:rPr>
              <a:t>Import and configure</a:t>
            </a:r>
          </a:p>
        </p:txBody>
      </p:sp>
      <p:sp>
        <p:nvSpPr>
          <p:cNvPr id="7" name="">
            <a:extLst xmlns:a="http://schemas.openxmlformats.org/drawingml/2006/main">
              <a:ext uri="{FF2B5EF4-FFF2-40B4-BE49-F238E27FC236}">
                <a16:creationId xmlns:a16="http://schemas.microsoft.com/office/drawing/2014/main" id="{A35BD56F-CF3D-4919-BC7F-21306E1E320B}"/>
              </a:ext>
            </a:extLst>
          </p:cNvPr>
          <p:cNvSpPr>
            <a:spLocks xmlns:a="http://schemas.openxmlformats.org/drawingml/2006/main" noGrp="1"/>
          </p:cNvSpPr>
          <p:nvPr/>
        </p:nvSpPr>
        <p:spPr>
          <a:xfrm xmlns:a="http://schemas.openxmlformats.org/drawingml/2006/main">
            <a:off x="1571625" y="3276600"/>
            <a:ext cx="9525000" cy="4381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1800" b="0">
                <a:solidFill>
                  <a:srgbClr val="5A6668"/>
                </a:solidFill>
                <a:latin typeface="Inter"/>
                <a:ea typeface="Inter"/>
                <a:cs typeface="Inter"/>
              </a:defRPr>
            </a:pPr>
            <a:r>
              <a:rPr sz="1800" b="0">
                <a:solidFill>
                  <a:srgbClr val="5A6668"/>
                </a:solidFill>
                <a:latin typeface="Inter"/>
                <a:ea typeface="Inter"/>
                <a:cs typeface="Inter"/>
              </a:rPr>
              <a:t>Use included setup support or the guided onboarding wizard.</a:t>
            </a:r>
          </a:p>
        </p:txBody>
      </p:sp>
      <p:sp>
        <p:nvSpPr>
          <p:cNvPr id="8" name="">
            <a:extLst xmlns:a="http://schemas.openxmlformats.org/drawingml/2006/main">
              <a:ext uri="{FF2B5EF4-FFF2-40B4-BE49-F238E27FC236}">
                <a16:creationId xmlns:a16="http://schemas.microsoft.com/office/drawing/2014/main" id="{0A898713-9606-452C-A886-2B6671CF8139}"/>
              </a:ext>
            </a:extLst>
          </p:cNvPr>
          <p:cNvSpPr>
            <a:spLocks xmlns:a="http://schemas.openxmlformats.org/drawingml/2006/main" noGrp="1"/>
          </p:cNvSpPr>
          <p:nvPr/>
        </p:nvSpPr>
        <p:spPr>
          <a:xfrm xmlns:a="http://schemas.openxmlformats.org/drawingml/2006/main">
            <a:off x="609600" y="3886200"/>
            <a:ext cx="762000"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2700" b="1">
                <a:solidFill>
                  <a:srgbClr val="FF6A19"/>
                </a:solidFill>
                <a:latin typeface="Inter"/>
                <a:ea typeface="Inter"/>
                <a:cs typeface="Inter"/>
              </a:defRPr>
            </a:pPr>
            <a:r>
              <a:rPr sz="2700" b="1">
                <a:solidFill>
                  <a:srgbClr val="FF6A19"/>
                </a:solidFill>
                <a:latin typeface="Inter"/>
                <a:ea typeface="Inter"/>
                <a:cs typeface="Inter"/>
              </a:rPr>
              <a:t>03</a:t>
            </a:r>
          </a:p>
        </p:txBody>
      </p:sp>
      <p:sp>
        <p:nvSpPr>
          <p:cNvPr id="9" name="">
            <a:extLst xmlns:a="http://schemas.openxmlformats.org/drawingml/2006/main">
              <a:ext uri="{FF2B5EF4-FFF2-40B4-BE49-F238E27FC236}">
                <a16:creationId xmlns:a16="http://schemas.microsoft.com/office/drawing/2014/main" id="{D0DA0315-AFD1-4F5E-87E8-223DE54D1227}"/>
              </a:ext>
            </a:extLst>
          </p:cNvPr>
          <p:cNvSpPr>
            <a:spLocks xmlns:a="http://schemas.openxmlformats.org/drawingml/2006/main" noGrp="1"/>
          </p:cNvSpPr>
          <p:nvPr/>
        </p:nvSpPr>
        <p:spPr>
          <a:xfrm xmlns:a="http://schemas.openxmlformats.org/drawingml/2006/main">
            <a:off x="1571625" y="3886200"/>
            <a:ext cx="9525000" cy="409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2175" b="1">
                <a:solidFill>
                  <a:srgbClr val="172123"/>
                </a:solidFill>
                <a:latin typeface="Inter"/>
                <a:ea typeface="Inter"/>
                <a:cs typeface="Inter"/>
              </a:defRPr>
            </a:pPr>
            <a:r>
              <a:rPr sz="2175" b="1">
                <a:solidFill>
                  <a:srgbClr val="172123"/>
                </a:solidFill>
                <a:latin typeface="Inter"/>
                <a:ea typeface="Inter"/>
                <a:cs typeface="Inter"/>
              </a:rPr>
              <a:t>Prepare the team</a:t>
            </a:r>
          </a:p>
        </p:txBody>
      </p:sp>
      <p:sp>
        <p:nvSpPr>
          <p:cNvPr id="10" name="">
            <a:extLst xmlns:a="http://schemas.openxmlformats.org/drawingml/2006/main">
              <a:ext uri="{FF2B5EF4-FFF2-40B4-BE49-F238E27FC236}">
                <a16:creationId xmlns:a16="http://schemas.microsoft.com/office/drawing/2014/main" id="{F9A881BA-C954-4D2F-B8F7-885B171AB9F6}"/>
              </a:ext>
            </a:extLst>
          </p:cNvPr>
          <p:cNvSpPr>
            <a:spLocks xmlns:a="http://schemas.openxmlformats.org/drawingml/2006/main" noGrp="1"/>
          </p:cNvSpPr>
          <p:nvPr/>
        </p:nvSpPr>
        <p:spPr>
          <a:xfrm xmlns:a="http://schemas.openxmlformats.org/drawingml/2006/main">
            <a:off x="1571625" y="4343400"/>
            <a:ext cx="9525000" cy="4381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1800" b="0">
                <a:solidFill>
                  <a:srgbClr val="5A6668"/>
                </a:solidFill>
                <a:latin typeface="Inter"/>
                <a:ea typeface="Inter"/>
                <a:cs typeface="Inter"/>
              </a:defRPr>
            </a:pPr>
            <a:r>
              <a:rPr sz="1800" b="0">
                <a:solidFill>
                  <a:srgbClr val="5A6668"/>
                </a:solidFill>
                <a:latin typeface="Inter"/>
                <a:ea typeface="Inter"/>
                <a:cs typeface="Inter"/>
              </a:rPr>
              <a:t>Walk through front-desk work and permissions with staff.</a:t>
            </a:r>
          </a:p>
        </p:txBody>
      </p:sp>
      <p:sp>
        <p:nvSpPr>
          <p:cNvPr id="11" name="">
            <a:extLst xmlns:a="http://schemas.openxmlformats.org/drawingml/2006/main">
              <a:ext uri="{FF2B5EF4-FFF2-40B4-BE49-F238E27FC236}">
                <a16:creationId xmlns:a16="http://schemas.microsoft.com/office/drawing/2014/main" id="{4B438FB7-20FF-483B-B743-AFD35EE904FA}"/>
              </a:ext>
            </a:extLst>
          </p:cNvPr>
          <p:cNvSpPr>
            <a:spLocks xmlns:a="http://schemas.openxmlformats.org/drawingml/2006/main" noGrp="1"/>
          </p:cNvSpPr>
          <p:nvPr/>
        </p:nvSpPr>
        <p:spPr>
          <a:xfrm xmlns:a="http://schemas.openxmlformats.org/drawingml/2006/main">
            <a:off x="609600" y="4953000"/>
            <a:ext cx="762000"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2700" b="1">
                <a:solidFill>
                  <a:srgbClr val="FF6A19"/>
                </a:solidFill>
                <a:latin typeface="Inter"/>
                <a:ea typeface="Inter"/>
                <a:cs typeface="Inter"/>
              </a:defRPr>
            </a:pPr>
            <a:r>
              <a:rPr sz="2700" b="1">
                <a:solidFill>
                  <a:srgbClr val="FF6A19"/>
                </a:solidFill>
                <a:latin typeface="Inter"/>
                <a:ea typeface="Inter"/>
                <a:cs typeface="Inter"/>
              </a:rPr>
              <a:t>04</a:t>
            </a:r>
          </a:p>
        </p:txBody>
      </p:sp>
      <p:sp>
        <p:nvSpPr>
          <p:cNvPr id="12" name="">
            <a:extLst xmlns:a="http://schemas.openxmlformats.org/drawingml/2006/main">
              <a:ext uri="{FF2B5EF4-FFF2-40B4-BE49-F238E27FC236}">
                <a16:creationId xmlns:a16="http://schemas.microsoft.com/office/drawing/2014/main" id="{E71E88D2-708E-4A53-92AB-1B50EC1D4C84}"/>
              </a:ext>
            </a:extLst>
          </p:cNvPr>
          <p:cNvSpPr>
            <a:spLocks xmlns:a="http://schemas.openxmlformats.org/drawingml/2006/main" noGrp="1"/>
          </p:cNvSpPr>
          <p:nvPr/>
        </p:nvSpPr>
        <p:spPr>
          <a:xfrm xmlns:a="http://schemas.openxmlformats.org/drawingml/2006/main">
            <a:off x="1571625" y="4953000"/>
            <a:ext cx="9525000" cy="409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2175" b="1">
                <a:solidFill>
                  <a:srgbClr val="172123"/>
                </a:solidFill>
                <a:latin typeface="Inter"/>
                <a:ea typeface="Inter"/>
                <a:cs typeface="Inter"/>
              </a:defRPr>
            </a:pPr>
            <a:r>
              <a:rPr sz="2175" b="1">
                <a:solidFill>
                  <a:srgbClr val="172123"/>
                </a:solidFill>
                <a:latin typeface="Inter"/>
                <a:ea typeface="Inter"/>
                <a:cs typeface="Inter"/>
              </a:rPr>
              <a:t>Review and launch</a:t>
            </a:r>
          </a:p>
        </p:txBody>
      </p:sp>
      <p:sp>
        <p:nvSpPr>
          <p:cNvPr id="13" name="">
            <a:extLst xmlns:a="http://schemas.openxmlformats.org/drawingml/2006/main">
              <a:ext uri="{FF2B5EF4-FFF2-40B4-BE49-F238E27FC236}">
                <a16:creationId xmlns:a16="http://schemas.microsoft.com/office/drawing/2014/main" id="{24F25B75-2AC1-41D6-9E03-46EF7A0F16CD}"/>
              </a:ext>
            </a:extLst>
          </p:cNvPr>
          <p:cNvSpPr>
            <a:spLocks xmlns:a="http://schemas.openxmlformats.org/drawingml/2006/main" noGrp="1"/>
          </p:cNvSpPr>
          <p:nvPr/>
        </p:nvSpPr>
        <p:spPr>
          <a:xfrm xmlns:a="http://schemas.openxmlformats.org/drawingml/2006/main">
            <a:off x="1571625" y="5410200"/>
            <a:ext cx="9525000" cy="4381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1800" b="0">
                <a:solidFill>
                  <a:srgbClr val="5A6668"/>
                </a:solidFill>
                <a:latin typeface="Inter"/>
                <a:ea typeface="Inter"/>
                <a:cs typeface="Inter"/>
              </a:defRPr>
            </a:pPr>
            <a:r>
              <a:rPr sz="1800" b="0">
                <a:solidFill>
                  <a:srgbClr val="5A6668"/>
                </a:solidFill>
                <a:latin typeface="Inter"/>
                <a:ea typeface="Inter"/>
                <a:cs typeface="Inter"/>
              </a:rPr>
              <a:t>Validate the records together and approve a launch date.</a:t>
            </a:r>
          </a:p>
        </p:txBody>
      </p:sp>
      <p:sp>
        <p:nvSpPr>
          <p:cNvPr id="14" name="">
            <a:extLst xmlns:a="http://schemas.openxmlformats.org/drawingml/2006/main">
              <a:ext uri="{FF2B5EF4-FFF2-40B4-BE49-F238E27FC236}">
                <a16:creationId xmlns:a16="http://schemas.microsoft.com/office/drawing/2014/main" id="{44C69A31-D2A1-4F39-9B76-64C2B94E55F4}"/>
              </a:ext>
            </a:extLst>
          </p:cNvPr>
          <p:cNvSpPr>
            <a:spLocks xmlns:a="http://schemas.openxmlformats.org/drawingml/2006/main" noGrp="1"/>
          </p:cNvSpPr>
          <p:nvPr/>
        </p:nvSpPr>
        <p:spPr>
          <a:xfrm xmlns:a="http://schemas.openxmlformats.org/drawingml/2006/main">
            <a:off x="609600" y="6238875"/>
            <a:ext cx="10668000"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lgn="l">
              <a:buNone/>
              <a:defRPr sz="1350" b="0">
                <a:solidFill>
                  <a:srgbClr val="5A6668"/>
                </a:solidFill>
                <a:latin typeface="Inter"/>
                <a:ea typeface="Inter"/>
                <a:cs typeface="Inter"/>
              </a:defRPr>
            </a:pPr>
            <a:r>
              <a:rPr sz="1350" b="0">
                <a:solidFill>
                  <a:srgbClr val="5A6668"/>
                </a:solidFill>
                <a:latin typeface="Inter"/>
                <a:ea typeface="Inter"/>
                <a:cs typeface="Inter"/>
              </a:rPr>
              <a:t>First launches measure time to activation, import corrections and delivery hours.</a:t>
            </a:r>
          </a:p>
        </p:txBody>
      </p:sp>
      <p:sp>
        <p:nvSpPr>
          <p:cNvPr id="15" name="">
            <a:extLst xmlns:a="http://schemas.openxmlformats.org/drawingml/2006/main">
              <a:ext uri="{FF2B5EF4-FFF2-40B4-BE49-F238E27FC236}">
                <a16:creationId xmlns:a16="http://schemas.microsoft.com/office/drawing/2014/main" id="{731C1312-0325-4465-8CE2-31734E093CC0}"/>
              </a:ext>
            </a:extLst>
          </p:cNvPr>
          <p:cNvSpPr>
            <a:spLocks xmlns:a="http://schemas.openxmlformats.org/drawingml/2006/main" noGrp="1"/>
          </p:cNvSpPr>
          <p:nvPr/>
        </p:nvSpPr>
        <p:spPr>
          <a:xfrm xmlns:a="http://schemas.openxmlformats.org/drawingml/2006/main">
            <a:off x="11144250" y="6553200"/>
            <a:ext cx="428625"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1200" b="0">
                <a:solidFill>
                  <a:srgbClr val="5A6668"/>
                </a:solidFill>
                <a:latin typeface="Inter"/>
                <a:ea typeface="Inter"/>
                <a:cs typeface="Inter"/>
              </a:defRPr>
            </a:pPr>
            <a:r>
              <a:rPr sz="1200" b="0">
                <a:solidFill>
                  <a:srgbClr val="5A6668"/>
                </a:solidFill>
                <a:latin typeface="Inter"/>
                <a:ea typeface="Inter"/>
                <a:cs typeface="Inter"/>
              </a:rPr>
              <a:t>09</a:t>
            </a:r>
          </a:p>
        </p:txBody>
      </p:sp>
    </p:spTree>
    <p:extLst>
      <p:ext uri="{BB962C8B-B14F-4D97-AF65-F5344CB8AC3E}">
        <p14:creationId xmlns:p14="http://schemas.microsoft.com/office/powerpoint/2010/main" val="384353982"/>
      </p:ext>
    </p:extLst>
  </p:cSld>
</p:sld>
</file>

<file path=ppt/slides/slide10.xml><?xml version="1.0" encoding="utf-8"?>
<p:sld xmlns:p="http://schemas.openxmlformats.org/presentationml/2006/main">
  <p:cSld>
    <p:bg>
      <p:bgPr>
        <a:solidFill xmlns:a="http://schemas.openxmlformats.org/drawingml/2006/main">
          <a:srgbClr val="F5F2EC"/>
        </a:solidFill>
      </p:bgPr>
    </p:bg>
    <p:spTree>
      <p:nvGrpSpPr>
        <p:cNvPr id="1" name=""/>
        <p:cNvGrpSpPr/>
        <p:nvPr/>
      </p:nvGrpSpPr>
      <p:grpSpPr>
        <a:xfrm xmlns:a="http://schemas.openxmlformats.org/drawingml/2006/main"/>
      </p:grpSpPr>
      <p:sp>
        <p:nvSpPr>
          <p:cNvPr id="7" name="">
            <a:extLst xmlns:a="http://schemas.openxmlformats.org/drawingml/2006/main">
              <a:ext uri="{FF2B5EF4-FFF2-40B4-BE49-F238E27FC236}">
                <a16:creationId xmlns:a16="http://schemas.microsoft.com/office/drawing/2014/main" id="{551F75E1-EEB3-4614-AA4C-CBA759DFECE2}"/>
              </a:ext>
            </a:extLst>
          </p:cNvPr>
          <p:cNvSpPr>
            <a:spLocks xmlns:a="http://schemas.openxmlformats.org/drawingml/2006/main" noGrp="1"/>
          </p:cNvSpPr>
          <p:nvPr/>
        </p:nvSpPr>
        <p:spPr>
          <a:xfrm xmlns:a="http://schemas.openxmlformats.org/drawingml/2006/main">
            <a:off x="609600" y="514350"/>
            <a:ext cx="10953750" cy="1104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lgn="l">
              <a:buNone/>
              <a:defRPr sz="3450" b="1">
                <a:solidFill>
                  <a:srgbClr val="182021"/>
                </a:solidFill>
                <a:latin typeface="Inter"/>
                <a:ea typeface="Inter"/>
                <a:cs typeface="Inter"/>
              </a:defRPr>
            </a:pPr>
            <a:r>
              <a:rPr sz="3450" b="1">
                <a:solidFill>
                  <a:srgbClr val="182021"/>
                </a:solidFill>
                <a:latin typeface="Inter"/>
                <a:ea typeface="Inter"/>
                <a:cs typeface="Inter"/>
              </a:rPr>
              <a:t>Subscription revenue with modular expansion</a:t>
            </a:r>
          </a:p>
        </p:txBody>
      </p:sp>
      <p:sp>
        <p:nvSpPr>
          <p:cNvPr id="2" name="">
            <a:extLst xmlns:a="http://schemas.openxmlformats.org/drawingml/2006/main">
              <a:ext uri="{FF2B5EF4-FFF2-40B4-BE49-F238E27FC236}">
                <a16:creationId xmlns:a16="http://schemas.microsoft.com/office/drawing/2014/main" id="{960275D5-F189-4970-A100-83BB3F338C1D}"/>
              </a:ext>
            </a:extLst>
          </p:cNvPr>
          <p:cNvSpPr>
            <a:spLocks xmlns:a="http://schemas.openxmlformats.org/drawingml/2006/main" noGrp="1"/>
          </p:cNvSpPr>
          <p:nvPr/>
        </p:nvSpPr>
        <p:spPr>
          <a:xfrm xmlns:a="http://schemas.openxmlformats.org/drawingml/2006/main">
            <a:off x="11144250" y="6343650"/>
            <a:ext cx="4572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lgn="l">
              <a:buNone/>
              <a:defRPr sz="1050" b="0">
                <a:solidFill>
                  <a:srgbClr val="5B6567"/>
                </a:solidFill>
                <a:latin typeface="Inter"/>
                <a:ea typeface="Inter"/>
                <a:cs typeface="Inter"/>
              </a:defRPr>
            </a:pPr>
            <a:r>
              <a:rPr sz="1050" b="0">
                <a:solidFill>
                  <a:srgbClr val="5B6567"/>
                </a:solidFill>
                <a:latin typeface="Inter"/>
                <a:ea typeface="Inter"/>
                <a:cs typeface="Inter"/>
              </a:rPr>
              <a:t>10</a:t>
            </a:r>
          </a:p>
        </p:txBody>
      </p:sp>
      <p:sp>
        <p:nvSpPr>
          <p:cNvPr id="3" name="">
            <a:extLst xmlns:a="http://schemas.openxmlformats.org/drawingml/2006/main">
              <a:ext uri="{FF2B5EF4-FFF2-40B4-BE49-F238E27FC236}">
                <a16:creationId xmlns:a16="http://schemas.microsoft.com/office/drawing/2014/main" id="{88A75D4E-5EE9-4CD9-8B10-CB201FE5FCE3}"/>
              </a:ext>
            </a:extLst>
          </p:cNvPr>
          <p:cNvSpPr>
            <a:spLocks xmlns:a="http://schemas.openxmlformats.org/drawingml/2006/main" noGrp="1"/>
          </p:cNvSpPr>
          <p:nvPr/>
        </p:nvSpPr>
        <p:spPr>
          <a:xfrm xmlns:a="http://schemas.openxmlformats.org/drawingml/2006/main">
            <a:off x="609600" y="1809750"/>
            <a:ext cx="10972800" cy="428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lgn="l">
              <a:buNone/>
              <a:defRPr sz="2175" b="1">
                <a:solidFill>
                  <a:srgbClr val="182021"/>
                </a:solidFill>
                <a:latin typeface="Inter"/>
                <a:ea typeface="Inter"/>
                <a:cs typeface="Inter"/>
              </a:defRPr>
            </a:pPr>
            <a:r>
              <a:rPr sz="2175" b="1">
                <a:solidFill>
                  <a:srgbClr val="182021"/>
                </a:solidFill>
                <a:latin typeface="Inter"/>
                <a:ea typeface="Inter"/>
                <a:cs typeface="Inter"/>
              </a:rPr>
              <a:t>Core subscription with optional modules</a:t>
            </a:r>
          </a:p>
        </p:txBody>
      </p:sp>
      <p:sp>
        <p:nvSpPr>
          <p:cNvPr id="4" name="">
            <a:extLst xmlns:a="http://schemas.openxmlformats.org/drawingml/2006/main">
              <a:ext uri="{FF2B5EF4-FFF2-40B4-BE49-F238E27FC236}">
                <a16:creationId xmlns:a16="http://schemas.microsoft.com/office/drawing/2014/main" id="{2CA00EC9-5DA4-4C94-8830-F23D14DEA942}"/>
              </a:ext>
            </a:extLst>
          </p:cNvPr>
          <p:cNvSpPr>
            <a:spLocks xmlns:a="http://schemas.openxmlformats.org/drawingml/2006/main" noGrp="1"/>
          </p:cNvSpPr>
          <p:nvPr/>
        </p:nvSpPr>
        <p:spPr>
          <a:xfrm xmlns:a="http://schemas.openxmlformats.org/drawingml/2006/main">
            <a:off x="609600" y="2419350"/>
            <a:ext cx="9906000" cy="876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lgn="l">
              <a:buNone/>
              <a:defRPr sz="2025" b="0">
                <a:solidFill>
                  <a:srgbClr val="5B6567"/>
                </a:solidFill>
                <a:latin typeface="Inter"/>
                <a:ea typeface="Inter"/>
                <a:cs typeface="Inter"/>
              </a:defRPr>
            </a:pPr>
            <a:r>
              <a:rPr sz="2025" b="0">
                <a:solidFill>
                  <a:srgbClr val="5B6567"/>
                </a:solidFill>
                <a:latin typeface="Inter"/>
                <a:ea typeface="Inter"/>
                <a:cs typeface="Inter"/>
              </a:rPr>
              <a:t>Core subscription and included onboarding.</a:t>
            </a:r>
          </a:p>
          <a:p xmlns:a="http://schemas.openxmlformats.org/drawingml/2006/main">
            <a:pPr algn="l">
              <a:buNone/>
              <a:defRPr sz="2025" b="0">
                <a:solidFill>
                  <a:srgbClr val="5B6567"/>
                </a:solidFill>
                <a:latin typeface="Inter"/>
                <a:ea typeface="Inter"/>
                <a:cs typeface="Inter"/>
              </a:defRPr>
            </a:pPr>
            <a:r>
              <a:rPr sz="2025" b="0">
                <a:solidFill>
                  <a:srgbClr val="5B6567"/>
                </a:solidFill>
                <a:latin typeface="Inter"/>
                <a:ea typeface="Inter"/>
                <a:cs typeface="Inter"/>
              </a:rPr>
              <a:t>Optional modules and capacity can expand each account.</a:t>
            </a:r>
          </a:p>
        </p:txBody>
      </p:sp>
      <p:graphicFrame>
        <p:nvGraphicFramePr>
          <p:cNvPr id="13" name=""/>
          <p:cNvGraphicFramePr/>
          <p:nvPr/>
        </p:nvGraphicFramePr>
        <p:xfrm>
          <a:off xmlns:a="http://schemas.openxmlformats.org/drawingml/2006/main" x="609600" y="3619500"/>
          <a:ext xmlns:a="http://schemas.openxmlformats.org/drawingml/2006/main" cx="10972800" cy="2152650"/>
        </p:xfrm>
        <a:graphic xmlns:a="http://schemas.openxmlformats.org/drawingml/2006/main">
          <a:graphicData uri="http://schemas.openxmlformats.org/drawingml/2006/table">
            <a:tbl>
              <a:tblPr/>
              <a:tblGrid>
                <a:gridCol w="2457450"/>
                <a:gridCol w="4219575"/>
                <a:gridCol w="4295775"/>
              </a:tblGrid>
              <a:tr h="538163">
                <a:tc>
                  <a:txBody>
                    <a:bodyPr/>
                    <a:lstStyle/>
                    <a:p>
                      <a:r>
                        <a:rPr sz="1725" b="1">
                          <a:solidFill>
                            <a:srgbClr val="182021"/>
                          </a:solidFill>
                          <a:latin typeface="Inter"/>
                          <a:ea typeface="Inter"/>
                          <a:cs typeface="Inter"/>
                        </a:rPr>
                        <a:t>Organizations</a:t>
                      </a:r>
                    </a:p>
                  </a:txBody>
                  <a:tcPr marL="171450" marR="171450" marT="85725" marB="85725">
                    <a:solidFill>
                      <a:srgbClr val="E8E3DB"/>
                    </a:solidFill>
                  </a:tcPr>
                </a:tc>
                <a:tc>
                  <a:txBody>
                    <a:bodyPr/>
                    <a:lstStyle/>
                    <a:p>
                      <a:r>
                        <a:rPr sz="1725" b="1">
                          <a:solidFill>
                            <a:srgbClr val="182021"/>
                          </a:solidFill>
                          <a:latin typeface="Inter"/>
                          <a:ea typeface="Inter"/>
                          <a:cs typeface="Inter"/>
                        </a:rPr>
                        <a:t>$500 / month scenario</a:t>
                      </a:r>
                    </a:p>
                  </a:txBody>
                  <a:tcPr marL="171450" marR="171450" marT="85725" marB="85725">
                    <a:solidFill>
                      <a:srgbClr val="E8E3DB"/>
                    </a:solidFill>
                  </a:tcPr>
                </a:tc>
                <a:tc>
                  <a:txBody>
                    <a:bodyPr/>
                    <a:lstStyle/>
                    <a:p>
                      <a:r>
                        <a:rPr sz="1725" b="1">
                          <a:solidFill>
                            <a:srgbClr val="182021"/>
                          </a:solidFill>
                          <a:latin typeface="Inter"/>
                          <a:ea typeface="Inter"/>
                          <a:cs typeface="Inter"/>
                        </a:rPr>
                        <a:t>Annual recurring revenue</a:t>
                      </a:r>
                    </a:p>
                  </a:txBody>
                  <a:tcPr marL="171450" marR="171450" marT="85725" marB="85725">
                    <a:solidFill>
                      <a:srgbClr val="E8E3DB"/>
                    </a:solidFill>
                  </a:tcPr>
                </a:tc>
              </a:tr>
              <a:tr h="538163">
                <a:tc>
                  <a:txBody>
                    <a:bodyPr/>
                    <a:lstStyle/>
                    <a:p>
                      <a:r>
                        <a:rPr sz="1800" b="0">
                          <a:solidFill>
                            <a:srgbClr val="182021"/>
                          </a:solidFill>
                          <a:latin typeface="Inter"/>
                          <a:ea typeface="Inter"/>
                          <a:cs typeface="Inter"/>
                        </a:rPr>
                        <a:t>50</a:t>
                      </a:r>
                    </a:p>
                  </a:txBody>
                  <a:tcPr marL="171450" marR="171450" marT="85725" marB="85725">
                    <a:solidFill>
                      <a:srgbClr val="F5F2EC"/>
                    </a:solidFill>
                  </a:tcPr>
                </a:tc>
                <a:tc>
                  <a:txBody>
                    <a:bodyPr/>
                    <a:lstStyle/>
                    <a:p>
                      <a:r>
                        <a:rPr sz="1800" b="0">
                          <a:solidFill>
                            <a:srgbClr val="182021"/>
                          </a:solidFill>
                          <a:latin typeface="Inter"/>
                          <a:ea typeface="Inter"/>
                          <a:cs typeface="Inter"/>
                        </a:rPr>
                        <a:t>$25,000 MRR</a:t>
                      </a:r>
                    </a:p>
                  </a:txBody>
                  <a:tcPr marL="171450" marR="171450" marT="85725" marB="85725">
                    <a:solidFill>
                      <a:srgbClr val="F5F2EC"/>
                    </a:solidFill>
                  </a:tcPr>
                </a:tc>
                <a:tc>
                  <a:txBody>
                    <a:bodyPr/>
                    <a:lstStyle/>
                    <a:p>
                      <a:r>
                        <a:rPr sz="1800" b="0">
                          <a:solidFill>
                            <a:srgbClr val="182021"/>
                          </a:solidFill>
                          <a:latin typeface="Inter"/>
                          <a:ea typeface="Inter"/>
                          <a:cs typeface="Inter"/>
                        </a:rPr>
                        <a:t>$300,000 ARR</a:t>
                      </a:r>
                    </a:p>
                  </a:txBody>
                  <a:tcPr marL="171450" marR="171450" marT="85725" marB="85725">
                    <a:solidFill>
                      <a:srgbClr val="F5F2EC"/>
                    </a:solidFill>
                  </a:tcPr>
                </a:tc>
              </a:tr>
              <a:tr h="538163">
                <a:tc>
                  <a:txBody>
                    <a:bodyPr/>
                    <a:lstStyle/>
                    <a:p>
                      <a:r>
                        <a:rPr sz="1800" b="0">
                          <a:solidFill>
                            <a:srgbClr val="182021"/>
                          </a:solidFill>
                          <a:latin typeface="Inter"/>
                          <a:ea typeface="Inter"/>
                          <a:cs typeface="Inter"/>
                        </a:rPr>
                        <a:t>200</a:t>
                      </a:r>
                    </a:p>
                  </a:txBody>
                  <a:tcPr marL="171450" marR="171450" marT="85725" marB="85725">
                    <a:solidFill>
                      <a:srgbClr val="F5F2EC"/>
                    </a:solidFill>
                  </a:tcPr>
                </a:tc>
                <a:tc>
                  <a:txBody>
                    <a:bodyPr/>
                    <a:lstStyle/>
                    <a:p>
                      <a:r>
                        <a:rPr sz="1800" b="0">
                          <a:solidFill>
                            <a:srgbClr val="182021"/>
                          </a:solidFill>
                          <a:latin typeface="Inter"/>
                          <a:ea typeface="Inter"/>
                          <a:cs typeface="Inter"/>
                        </a:rPr>
                        <a:t>$100,000 MRR</a:t>
                      </a:r>
                    </a:p>
                  </a:txBody>
                  <a:tcPr marL="171450" marR="171450" marT="85725" marB="85725">
                    <a:solidFill>
                      <a:srgbClr val="F5F2EC"/>
                    </a:solidFill>
                  </a:tcPr>
                </a:tc>
                <a:tc>
                  <a:txBody>
                    <a:bodyPr/>
                    <a:lstStyle/>
                    <a:p>
                      <a:r>
                        <a:rPr sz="1800" b="0">
                          <a:solidFill>
                            <a:srgbClr val="182021"/>
                          </a:solidFill>
                          <a:latin typeface="Inter"/>
                          <a:ea typeface="Inter"/>
                          <a:cs typeface="Inter"/>
                        </a:rPr>
                        <a:t>$1.2M ARR</a:t>
                      </a:r>
                    </a:p>
                  </a:txBody>
                  <a:tcPr marL="171450" marR="171450" marT="85725" marB="85725">
                    <a:solidFill>
                      <a:srgbClr val="F5F2EC"/>
                    </a:solidFill>
                  </a:tcPr>
                </a:tc>
              </a:tr>
              <a:tr h="538163">
                <a:tc>
                  <a:txBody>
                    <a:bodyPr/>
                    <a:lstStyle/>
                    <a:p>
                      <a:r>
                        <a:rPr sz="1800" b="0">
                          <a:solidFill>
                            <a:srgbClr val="182021"/>
                          </a:solidFill>
                          <a:latin typeface="Inter"/>
                          <a:ea typeface="Inter"/>
                          <a:cs typeface="Inter"/>
                        </a:rPr>
                        <a:t>1,000</a:t>
                      </a:r>
                    </a:p>
                  </a:txBody>
                  <a:tcPr marL="171450" marR="171450" marT="85725" marB="85725">
                    <a:solidFill>
                      <a:srgbClr val="F5F2EC"/>
                    </a:solidFill>
                  </a:tcPr>
                </a:tc>
                <a:tc>
                  <a:txBody>
                    <a:bodyPr/>
                    <a:lstStyle/>
                    <a:p>
                      <a:r>
                        <a:rPr sz="1800" b="0">
                          <a:solidFill>
                            <a:srgbClr val="182021"/>
                          </a:solidFill>
                          <a:latin typeface="Inter"/>
                          <a:ea typeface="Inter"/>
                          <a:cs typeface="Inter"/>
                        </a:rPr>
                        <a:t>$500,000 MRR</a:t>
                      </a:r>
                    </a:p>
                  </a:txBody>
                  <a:tcPr marL="171450" marR="171450" marT="85725" marB="85725">
                    <a:solidFill>
                      <a:srgbClr val="F5F2EC"/>
                    </a:solidFill>
                  </a:tcPr>
                </a:tc>
                <a:tc>
                  <a:txBody>
                    <a:bodyPr/>
                    <a:lstStyle/>
                    <a:p>
                      <a:r>
                        <a:rPr sz="1800" b="0">
                          <a:solidFill>
                            <a:srgbClr val="182021"/>
                          </a:solidFill>
                          <a:latin typeface="Inter"/>
                          <a:ea typeface="Inter"/>
                          <a:cs typeface="Inter"/>
                        </a:rPr>
                        <a:t>$6.0M ARR</a:t>
                      </a:r>
                    </a:p>
                  </a:txBody>
                  <a:tcPr marL="171450" marR="171450" marT="85725" marB="85725">
                    <a:solidFill>
                      <a:srgbClr val="F5F2EC"/>
                    </a:solidFill>
                  </a:tcPr>
                </a:tc>
              </a:tr>
            </a:tbl>
          </a:graphicData>
        </a:graphic>
      </p:graphicFrame>
      <p:sp>
        <p:nvSpPr>
          <p:cNvPr id="6" name="">
            <a:extLst xmlns:a="http://schemas.openxmlformats.org/drawingml/2006/main">
              <a:ext uri="{FF2B5EF4-FFF2-40B4-BE49-F238E27FC236}">
                <a16:creationId xmlns:a16="http://schemas.microsoft.com/office/drawing/2014/main" id="{AF68B4A9-CDCF-4E4B-B136-48D8B69AC973}"/>
              </a:ext>
            </a:extLst>
          </p:cNvPr>
          <p:cNvSpPr>
            <a:spLocks xmlns:a="http://schemas.openxmlformats.org/drawingml/2006/main" noGrp="1"/>
          </p:cNvSpPr>
          <p:nvPr/>
        </p:nvSpPr>
        <p:spPr>
          <a:xfrm xmlns:a="http://schemas.openxmlformats.org/drawingml/2006/main">
            <a:off x="609600" y="6029325"/>
            <a:ext cx="10858500" cy="419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lgn="l">
              <a:buNone/>
              <a:defRPr sz="1425" b="0">
                <a:solidFill>
                  <a:srgbClr val="5B6567"/>
                </a:solidFill>
                <a:latin typeface="Inter"/>
                <a:ea typeface="Inter"/>
                <a:cs typeface="Inter"/>
              </a:defRPr>
            </a:pPr>
            <a:r>
              <a:rPr sz="1425" b="0">
                <a:solidFill>
                  <a:srgbClr val="5B6567"/>
                </a:solidFill>
                <a:latin typeface="Inter"/>
                <a:ea typeface="Inter"/>
                <a:cs typeface="Inter"/>
              </a:rPr>
              <a:t>Illustrative $500 monthly average. Pricing and delivery sensitivity are on slide 16.</a:t>
            </a:r>
          </a:p>
        </p:txBody>
      </p:sp>
    </p:spTree>
    <p:extLst>
      <p:ext uri="{BB962C8B-B14F-4D97-AF65-F5344CB8AC3E}">
        <p14:creationId xmlns:p14="http://schemas.microsoft.com/office/powerpoint/2010/main" val="777171002"/>
      </p:ext>
    </p:extLst>
  </p:cSld>
</p:sld>
</file>

<file path=ppt/slides/slide11.xml><?xml version="1.0" encoding="utf-8"?>
<p:sld xmlns:p="http://schemas.openxmlformats.org/presentationml/2006/main">
  <p:cSld>
    <p:bg>
      <p:bgPr>
        <a:solidFill xmlns:a="http://schemas.openxmlformats.org/drawingml/2006/main">
          <a:srgbClr val="111719"/>
        </a:solidFill>
      </p:bgPr>
    </p:bg>
    <p:spTree>
      <p:nvGrpSpPr>
        <p:cNvPr id="1" name=""/>
        <p:cNvGrpSpPr/>
        <p:nvPr/>
      </p:nvGrpSpPr>
      <p:grpSpPr>
        <a:xfrm xmlns:a="http://schemas.openxmlformats.org/drawingml/2006/main"/>
      </p:grpSpPr>
      <p:sp>
        <p:nvSpPr>
          <p:cNvPr id="6" name="">
            <a:extLst xmlns:a="http://schemas.openxmlformats.org/drawingml/2006/main">
              <a:ext uri="{FF2B5EF4-FFF2-40B4-BE49-F238E27FC236}">
                <a16:creationId xmlns:a16="http://schemas.microsoft.com/office/drawing/2014/main" id="{877FFCC7-4967-4FA5-B4A0-684E3A79031B}"/>
              </a:ext>
            </a:extLst>
          </p:cNvPr>
          <p:cNvSpPr>
            <a:spLocks xmlns:a="http://schemas.openxmlformats.org/drawingml/2006/main" noGrp="1"/>
          </p:cNvSpPr>
          <p:nvPr/>
        </p:nvSpPr>
        <p:spPr>
          <a:xfrm xmlns:a="http://schemas.openxmlformats.org/drawingml/2006/main">
            <a:off x="609600" y="514350"/>
            <a:ext cx="10953750" cy="1104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lgn="l">
              <a:buNone/>
              <a:defRPr sz="3450" b="1">
                <a:solidFill>
                  <a:srgbClr val="FFFFFF"/>
                </a:solidFill>
                <a:latin typeface="Inter"/>
                <a:ea typeface="Inter"/>
                <a:cs typeface="Inter"/>
              </a:defRPr>
            </a:pPr>
            <a:r>
              <a:rPr sz="3450" b="1">
                <a:solidFill>
                  <a:srgbClr val="FFFFFF"/>
                </a:solidFill>
                <a:latin typeface="Inter"/>
                <a:ea typeface="Inter"/>
                <a:cs typeface="Inter"/>
              </a:rPr>
              <a:t>A standalone, proprietary platform</a:t>
            </a:r>
          </a:p>
        </p:txBody>
      </p:sp>
      <p:sp>
        <p:nvSpPr>
          <p:cNvPr id="2" name="">
            <a:extLst xmlns:a="http://schemas.openxmlformats.org/drawingml/2006/main">
              <a:ext uri="{FF2B5EF4-FFF2-40B4-BE49-F238E27FC236}">
                <a16:creationId xmlns:a16="http://schemas.microsoft.com/office/drawing/2014/main" id="{717F4A31-621F-46BF-9CF1-C8A226D8171C}"/>
              </a:ext>
            </a:extLst>
          </p:cNvPr>
          <p:cNvSpPr>
            <a:spLocks xmlns:a="http://schemas.openxmlformats.org/drawingml/2006/main" noGrp="1"/>
          </p:cNvSpPr>
          <p:nvPr/>
        </p:nvSpPr>
        <p:spPr>
          <a:xfrm xmlns:a="http://schemas.openxmlformats.org/drawingml/2006/main">
            <a:off x="11144250" y="6343650"/>
            <a:ext cx="4572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lgn="l">
              <a:buNone/>
              <a:defRPr sz="1050" b="0">
                <a:solidFill>
                  <a:srgbClr val="BFC5C4"/>
                </a:solidFill>
                <a:latin typeface="Inter"/>
                <a:ea typeface="Inter"/>
                <a:cs typeface="Inter"/>
              </a:defRPr>
            </a:pPr>
            <a:r>
              <a:rPr sz="1050" b="0">
                <a:solidFill>
                  <a:srgbClr val="BFC5C4"/>
                </a:solidFill>
                <a:latin typeface="Inter"/>
                <a:ea typeface="Inter"/>
                <a:cs typeface="Inter"/>
              </a:rPr>
              <a:t>11</a:t>
            </a:r>
          </a:p>
        </p:txBody>
      </p:sp>
      <p:graphicFrame>
        <p:nvGraphicFramePr>
          <p:cNvPr id="10" name=""/>
          <p:cNvGraphicFramePr/>
          <p:nvPr/>
        </p:nvGraphicFramePr>
        <p:xfrm>
          <a:off xmlns:a="http://schemas.openxmlformats.org/drawingml/2006/main" x="609600" y="1828800"/>
          <a:ext xmlns:a="http://schemas.openxmlformats.org/drawingml/2006/main" cx="10972800" cy="2809875"/>
        </p:xfrm>
        <a:graphic xmlns:a="http://schemas.openxmlformats.org/drawingml/2006/main">
          <a:graphicData uri="http://schemas.openxmlformats.org/drawingml/2006/table">
            <a:tbl>
              <a:tblPr/>
              <a:tblGrid>
                <a:gridCol w="4343400"/>
                <a:gridCol w="6629400"/>
              </a:tblGrid>
              <a:tr h="702469">
                <a:tc>
                  <a:txBody>
                    <a:bodyPr/>
                    <a:lstStyle/>
                    <a:p>
                      <a:r>
                        <a:rPr sz="1725" b="1">
                          <a:solidFill>
                            <a:srgbClr val="FFFFFF"/>
                          </a:solidFill>
                          <a:latin typeface="Inter"/>
                          <a:ea typeface="Inter"/>
                          <a:cs typeface="Inter"/>
                        </a:rPr>
                        <a:t>Platform design</a:t>
                      </a:r>
                    </a:p>
                  </a:txBody>
                  <a:tcPr marL="171450" marR="171450" marT="85725" marB="85725">
                    <a:solidFill>
                      <a:srgbClr val="243034"/>
                    </a:solidFill>
                  </a:tcPr>
                </a:tc>
                <a:tc>
                  <a:txBody>
                    <a:bodyPr/>
                    <a:lstStyle/>
                    <a:p>
                      <a:r>
                        <a:rPr sz="1725" b="1">
                          <a:solidFill>
                            <a:srgbClr val="FFFFFF"/>
                          </a:solidFill>
                          <a:latin typeface="Inter"/>
                          <a:ea typeface="Inter"/>
                          <a:cs typeface="Inter"/>
                        </a:rPr>
                        <a:t>What it enables</a:t>
                      </a:r>
                    </a:p>
                  </a:txBody>
                  <a:tcPr marL="171450" marR="171450" marT="85725" marB="85725">
                    <a:solidFill>
                      <a:srgbClr val="243034"/>
                    </a:solidFill>
                  </a:tcPr>
                </a:tc>
              </a:tr>
              <a:tr h="702469">
                <a:tc>
                  <a:txBody>
                    <a:bodyPr/>
                    <a:lstStyle/>
                    <a:p>
                      <a:r>
                        <a:rPr sz="1725" b="0">
                          <a:solidFill>
                            <a:srgbClr val="FFFFFF"/>
                          </a:solidFill>
                          <a:latin typeface="Inter"/>
                          <a:ea typeface="Inter"/>
                          <a:cs typeface="Inter"/>
                        </a:rPr>
                        <a:t>Proprietary application</a:t>
                      </a:r>
                    </a:p>
                  </a:txBody>
                  <a:tcPr marL="171450" marR="171450" marT="85725" marB="85725">
                    <a:solidFill>
                      <a:srgbClr val="111719"/>
                    </a:solidFill>
                  </a:tcPr>
                </a:tc>
                <a:tc>
                  <a:txBody>
                    <a:bodyPr/>
                    <a:lstStyle/>
                    <a:p>
                      <a:r>
                        <a:rPr sz="1725" b="0">
                          <a:solidFill>
                            <a:srgbClr val="FFFFFF"/>
                          </a:solidFill>
                          <a:latin typeface="Inter"/>
                          <a:ea typeface="Inter"/>
                          <a:cs typeface="Inter"/>
                        </a:rPr>
                        <a:t>Purpose-built workflows in a standalone platform</a:t>
                      </a:r>
                    </a:p>
                  </a:txBody>
                  <a:tcPr marL="171450" marR="171450" marT="85725" marB="85725">
                    <a:solidFill>
                      <a:srgbClr val="111719"/>
                    </a:solidFill>
                  </a:tcPr>
                </a:tc>
              </a:tr>
              <a:tr h="702469">
                <a:tc>
                  <a:txBody>
                    <a:bodyPr/>
                    <a:lstStyle/>
                    <a:p>
                      <a:r>
                        <a:rPr sz="1725" b="0">
                          <a:solidFill>
                            <a:srgbClr val="FFFFFF"/>
                          </a:solidFill>
                          <a:latin typeface="Inter"/>
                          <a:ea typeface="Inter"/>
                          <a:cs typeface="Inter"/>
                        </a:rPr>
                        <a:t>Connected organization records</a:t>
                      </a:r>
                    </a:p>
                  </a:txBody>
                  <a:tcPr marL="171450" marR="171450" marT="85725" marB="85725">
                    <a:solidFill>
                      <a:srgbClr val="111719"/>
                    </a:solidFill>
                  </a:tcPr>
                </a:tc>
                <a:tc>
                  <a:txBody>
                    <a:bodyPr/>
                    <a:lstStyle/>
                    <a:p>
                      <a:r>
                        <a:rPr sz="1725" b="0">
                          <a:solidFill>
                            <a:srgbClr val="FFFFFF"/>
                          </a:solidFill>
                          <a:latin typeface="Inter"/>
                          <a:ea typeface="Inter"/>
                          <a:cs typeface="Inter"/>
                        </a:rPr>
                        <a:t>Memberships, balances, access and staff operations</a:t>
                      </a:r>
                    </a:p>
                  </a:txBody>
                  <a:tcPr marL="171450" marR="171450" marT="85725" marB="85725">
                    <a:solidFill>
                      <a:srgbClr val="111719"/>
                    </a:solidFill>
                  </a:tcPr>
                </a:tc>
              </a:tr>
              <a:tr h="702469">
                <a:tc>
                  <a:txBody>
                    <a:bodyPr/>
                    <a:lstStyle/>
                    <a:p>
                      <a:r>
                        <a:rPr sz="1725" b="0">
                          <a:solidFill>
                            <a:srgbClr val="FFFFFF"/>
                          </a:solidFill>
                          <a:latin typeface="Inter"/>
                          <a:ea typeface="Inter"/>
                          <a:cs typeface="Inter"/>
                        </a:rPr>
                        <a:t>Modular architecture</a:t>
                      </a:r>
                    </a:p>
                  </a:txBody>
                  <a:tcPr marL="171450" marR="171450" marT="85725" marB="85725">
                    <a:solidFill>
                      <a:srgbClr val="111719"/>
                    </a:solidFill>
                  </a:tcPr>
                </a:tc>
                <a:tc>
                  <a:txBody>
                    <a:bodyPr/>
                    <a:lstStyle/>
                    <a:p>
                      <a:r>
                        <a:rPr sz="1725" b="0">
                          <a:solidFill>
                            <a:srgbClr val="FFFFFF"/>
                          </a:solidFill>
                          <a:latin typeface="Inter"/>
                          <a:ea typeface="Inter"/>
                          <a:cs typeface="Inter"/>
                        </a:rPr>
                        <a:t>Configure capabilities and extend the shared core</a:t>
                      </a:r>
                    </a:p>
                  </a:txBody>
                  <a:tcPr marL="171450" marR="171450" marT="85725" marB="85725">
                    <a:solidFill>
                      <a:srgbClr val="111719"/>
                    </a:solidFill>
                  </a:tcPr>
                </a:tc>
              </a:tr>
            </a:tbl>
          </a:graphicData>
        </a:graphic>
      </p:graphicFrame>
      <p:sp>
        <p:nvSpPr>
          <p:cNvPr id="4" name="">
            <a:extLst xmlns:a="http://schemas.openxmlformats.org/drawingml/2006/main">
              <a:ext uri="{FF2B5EF4-FFF2-40B4-BE49-F238E27FC236}">
                <a16:creationId xmlns:a16="http://schemas.microsoft.com/office/drawing/2014/main" id="{B779D71E-D4ED-48B9-A410-F9A6B470D3AF}"/>
              </a:ext>
            </a:extLst>
          </p:cNvPr>
          <p:cNvSpPr>
            <a:spLocks xmlns:a="http://schemas.openxmlformats.org/drawingml/2006/main" noGrp="1"/>
          </p:cNvSpPr>
          <p:nvPr/>
        </p:nvSpPr>
        <p:spPr>
          <a:xfrm xmlns:a="http://schemas.openxmlformats.org/drawingml/2006/main">
            <a:off x="609600" y="5057775"/>
            <a:ext cx="10001250" cy="419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lgn="l">
              <a:buNone/>
              <a:defRPr sz="2175" b="1">
                <a:solidFill>
                  <a:srgbClr val="FF6A19"/>
                </a:solidFill>
                <a:latin typeface="Inter"/>
                <a:ea typeface="Inter"/>
                <a:cs typeface="Inter"/>
              </a:defRPr>
            </a:pPr>
            <a:r>
              <a:rPr sz="2175" b="1">
                <a:solidFill>
                  <a:srgbClr val="FF6A19"/>
                </a:solidFill>
                <a:latin typeface="Inter"/>
                <a:ea typeface="Inter"/>
                <a:cs typeface="Inter"/>
              </a:rPr>
              <a:t>Configured and branded for different markets</a:t>
            </a:r>
          </a:p>
        </p:txBody>
      </p:sp>
      <p:sp>
        <p:nvSpPr>
          <p:cNvPr id="5" name="">
            <a:extLst xmlns:a="http://schemas.openxmlformats.org/drawingml/2006/main">
              <a:ext uri="{FF2B5EF4-FFF2-40B4-BE49-F238E27FC236}">
                <a16:creationId xmlns:a16="http://schemas.microsoft.com/office/drawing/2014/main" id="{B9AD03A9-ADDB-4238-8C66-B8E4837B82F7}"/>
              </a:ext>
            </a:extLst>
          </p:cNvPr>
          <p:cNvSpPr>
            <a:spLocks xmlns:a="http://schemas.openxmlformats.org/drawingml/2006/main" noGrp="1"/>
          </p:cNvSpPr>
          <p:nvPr/>
        </p:nvSpPr>
        <p:spPr>
          <a:xfrm xmlns:a="http://schemas.openxmlformats.org/drawingml/2006/main">
            <a:off x="609600" y="5572125"/>
            <a:ext cx="10572750" cy="742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lgn="l">
              <a:buNone/>
              <a:defRPr sz="1950" b="0">
                <a:solidFill>
                  <a:srgbClr val="FFFFFF"/>
                </a:solidFill>
                <a:latin typeface="Inter"/>
                <a:ea typeface="Inter"/>
                <a:cs typeface="Inter"/>
              </a:defRPr>
            </a:pPr>
            <a:r>
              <a:rPr sz="1950" b="0">
                <a:solidFill>
                  <a:srgbClr val="FFFFFF"/>
                </a:solidFill>
                <a:latin typeface="Inter"/>
                <a:ea typeface="Inter"/>
                <a:cs typeface="Inter"/>
              </a:rPr>
              <a:t>Adapt modules, workflows and branding for each market.</a:t>
            </a:r>
          </a:p>
          <a:p xmlns:a="http://schemas.openxmlformats.org/drawingml/2006/main">
            <a:pPr algn="l">
              <a:buNone/>
              <a:defRPr sz="1950" b="0">
                <a:solidFill>
                  <a:srgbClr val="FFFFFF"/>
                </a:solidFill>
                <a:latin typeface="Inter"/>
                <a:ea typeface="Inter"/>
                <a:cs typeface="Inter"/>
              </a:defRPr>
            </a:pPr>
            <a:r>
              <a:rPr sz="1950" b="0">
                <a:solidFill>
                  <a:srgbClr val="FFFFFF"/>
                </a:solidFill>
                <a:latin typeface="Inter"/>
                <a:ea typeface="Inter"/>
                <a:cs typeface="Inter"/>
              </a:rPr>
              <a:t>Reuse the shared core as segment-specific editions develop.</a:t>
            </a:r>
          </a:p>
        </p:txBody>
      </p:sp>
    </p:spTree>
    <p:extLst>
      <p:ext uri="{BB962C8B-B14F-4D97-AF65-F5344CB8AC3E}">
        <p14:creationId xmlns:p14="http://schemas.microsoft.com/office/powerpoint/2010/main" val="31237261"/>
      </p:ext>
    </p:extLst>
  </p:cSld>
</p:sld>
</file>

<file path=ppt/slides/slide12.xml><?xml version="1.0" encoding="utf-8"?>
<p:sld xmlns:p="http://schemas.openxmlformats.org/presentationml/2006/main">
  <p:cSld>
    <p:bg>
      <p:bgPr>
        <a:solidFill xmlns:a="http://schemas.openxmlformats.org/drawingml/2006/main">
          <a:srgbClr val="F5F2EC"/>
        </a:solidFill>
      </p:bgPr>
    </p:bg>
    <p:spTree>
      <p:nvGrpSpPr>
        <p:cNvPr id="1" name=""/>
        <p:cNvGrpSpPr/>
        <p:nvPr/>
      </p:nvGrpSpPr>
      <p:grpSpPr>
        <a:xfrm xmlns:a="http://schemas.openxmlformats.org/drawingml/2006/main"/>
      </p:grpSpPr>
      <p:sp>
        <p:nvSpPr>
          <p:cNvPr id="12" name="">
            <a:extLst xmlns:a="http://schemas.openxmlformats.org/drawingml/2006/main">
              <a:ext uri="{FF2B5EF4-FFF2-40B4-BE49-F238E27FC236}">
                <a16:creationId xmlns:a16="http://schemas.microsoft.com/office/drawing/2014/main" id="{9BF03D81-41B8-44A2-B3D3-DD7EA1EB7B59}"/>
              </a:ext>
            </a:extLst>
          </p:cNvPr>
          <p:cNvSpPr>
            <a:spLocks xmlns:a="http://schemas.openxmlformats.org/drawingml/2006/main" noGrp="1"/>
          </p:cNvSpPr>
          <p:nvPr/>
        </p:nvSpPr>
        <p:spPr>
          <a:xfrm xmlns:a="http://schemas.openxmlformats.org/drawingml/2006/main">
            <a:off x="609600" y="514350"/>
            <a:ext cx="10953750" cy="1104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lgn="l">
              <a:buNone/>
              <a:defRPr sz="3450" b="1">
                <a:solidFill>
                  <a:srgbClr val="182021"/>
                </a:solidFill>
                <a:latin typeface="Inter"/>
                <a:ea typeface="Inter"/>
                <a:cs typeface="Inter"/>
              </a:defRPr>
            </a:pPr>
            <a:r>
              <a:rPr sz="3450" b="1">
                <a:solidFill>
                  <a:srgbClr val="182021"/>
                </a:solidFill>
                <a:latin typeface="Inter"/>
                <a:ea typeface="Inter"/>
                <a:cs typeface="Inter"/>
              </a:rPr>
              <a:t>Founder-led sales to a defined US club buyer</a:t>
            </a:r>
          </a:p>
        </p:txBody>
      </p:sp>
      <p:sp>
        <p:nvSpPr>
          <p:cNvPr id="2" name="">
            <a:extLst xmlns:a="http://schemas.openxmlformats.org/drawingml/2006/main">
              <a:ext uri="{FF2B5EF4-FFF2-40B4-BE49-F238E27FC236}">
                <a16:creationId xmlns:a16="http://schemas.microsoft.com/office/drawing/2014/main" id="{58F11A5A-9AA8-498C-8434-1BEBDB25B8C4}"/>
              </a:ext>
            </a:extLst>
          </p:cNvPr>
          <p:cNvSpPr>
            <a:spLocks xmlns:a="http://schemas.openxmlformats.org/drawingml/2006/main" noGrp="1"/>
          </p:cNvSpPr>
          <p:nvPr/>
        </p:nvSpPr>
        <p:spPr>
          <a:xfrm xmlns:a="http://schemas.openxmlformats.org/drawingml/2006/main">
            <a:off x="11144250" y="6343650"/>
            <a:ext cx="4572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lgn="l">
              <a:buNone/>
              <a:defRPr sz="1050" b="0">
                <a:solidFill>
                  <a:srgbClr val="5B6567"/>
                </a:solidFill>
                <a:latin typeface="Inter"/>
                <a:ea typeface="Inter"/>
                <a:cs typeface="Inter"/>
              </a:defRPr>
            </a:pPr>
            <a:r>
              <a:rPr sz="1050" b="0">
                <a:solidFill>
                  <a:srgbClr val="5B6567"/>
                </a:solidFill>
                <a:latin typeface="Inter"/>
                <a:ea typeface="Inter"/>
                <a:cs typeface="Inter"/>
              </a:rPr>
              <a:t>12</a:t>
            </a:r>
          </a:p>
        </p:txBody>
      </p:sp>
      <p:sp>
        <p:nvSpPr>
          <p:cNvPr id="3" name="">
            <a:extLst xmlns:a="http://schemas.openxmlformats.org/drawingml/2006/main">
              <a:ext uri="{FF2B5EF4-FFF2-40B4-BE49-F238E27FC236}">
                <a16:creationId xmlns:a16="http://schemas.microsoft.com/office/drawing/2014/main" id="{11617723-C15A-417D-8650-20A74CDB7C5E}"/>
              </a:ext>
            </a:extLst>
          </p:cNvPr>
          <p:cNvSpPr>
            <a:spLocks xmlns:a="http://schemas.openxmlformats.org/drawingml/2006/main" noGrp="1"/>
          </p:cNvSpPr>
          <p:nvPr/>
        </p:nvSpPr>
        <p:spPr>
          <a:xfrm xmlns:a="http://schemas.openxmlformats.org/drawingml/2006/main">
            <a:off x="609600" y="1943100"/>
            <a:ext cx="66675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lgn="l">
              <a:buNone/>
              <a:defRPr sz="2925" b="1">
                <a:solidFill>
                  <a:srgbClr val="182021"/>
                </a:solidFill>
                <a:latin typeface="Inter"/>
                <a:ea typeface="Inter"/>
                <a:cs typeface="Inter"/>
              </a:defRPr>
            </a:pPr>
            <a:r>
              <a:rPr sz="2925" b="1">
                <a:solidFill>
                  <a:srgbClr val="182021"/>
                </a:solidFill>
                <a:latin typeface="Inter"/>
                <a:ea typeface="Inter"/>
                <a:cs typeface="Inter"/>
              </a:rPr>
              <a:t>01</a:t>
            </a:r>
          </a:p>
        </p:txBody>
      </p:sp>
      <p:sp>
        <p:nvSpPr>
          <p:cNvPr id="4" name="">
            <a:extLst xmlns:a="http://schemas.openxmlformats.org/drawingml/2006/main">
              <a:ext uri="{FF2B5EF4-FFF2-40B4-BE49-F238E27FC236}">
                <a16:creationId xmlns:a16="http://schemas.microsoft.com/office/drawing/2014/main" id="{2D5E7AFD-BC55-454A-B904-C04F19766C94}"/>
              </a:ext>
            </a:extLst>
          </p:cNvPr>
          <p:cNvSpPr>
            <a:spLocks xmlns:a="http://schemas.openxmlformats.org/drawingml/2006/main" noGrp="1"/>
          </p:cNvSpPr>
          <p:nvPr/>
        </p:nvSpPr>
        <p:spPr>
          <a:xfrm xmlns:a="http://schemas.openxmlformats.org/drawingml/2006/main">
            <a:off x="1562100" y="1943100"/>
            <a:ext cx="9048750" cy="419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lgn="l">
              <a:buNone/>
              <a:defRPr sz="2250" b="1">
                <a:solidFill>
                  <a:srgbClr val="182021"/>
                </a:solidFill>
                <a:latin typeface="Inter"/>
                <a:ea typeface="Inter"/>
                <a:cs typeface="Inter"/>
              </a:defRPr>
            </a:pPr>
            <a:r>
              <a:rPr sz="2250" b="1">
                <a:solidFill>
                  <a:srgbClr val="182021"/>
                </a:solidFill>
                <a:latin typeface="Inter"/>
                <a:ea typeface="Inter"/>
                <a:cs typeface="Inter"/>
              </a:rPr>
              <a:t>Convert the community-club opportunity</a:t>
            </a:r>
          </a:p>
        </p:txBody>
      </p:sp>
      <p:sp>
        <p:nvSpPr>
          <p:cNvPr id="5" name="">
            <a:extLst xmlns:a="http://schemas.openxmlformats.org/drawingml/2006/main">
              <a:ext uri="{FF2B5EF4-FFF2-40B4-BE49-F238E27FC236}">
                <a16:creationId xmlns:a16="http://schemas.microsoft.com/office/drawing/2014/main" id="{12271134-7993-4210-A0EF-5FBAD7A6462D}"/>
              </a:ext>
            </a:extLst>
          </p:cNvPr>
          <p:cNvSpPr>
            <a:spLocks xmlns:a="http://schemas.openxmlformats.org/drawingml/2006/main" noGrp="1"/>
          </p:cNvSpPr>
          <p:nvPr/>
        </p:nvSpPr>
        <p:spPr>
          <a:xfrm xmlns:a="http://schemas.openxmlformats.org/drawingml/2006/main">
            <a:off x="1562100" y="2428875"/>
            <a:ext cx="9048750" cy="590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lgn="l">
              <a:buNone/>
              <a:defRPr sz="1800" b="0">
                <a:solidFill>
                  <a:srgbClr val="5B6567"/>
                </a:solidFill>
                <a:latin typeface="Inter"/>
                <a:ea typeface="Inter"/>
                <a:cs typeface="Inter"/>
              </a:defRPr>
            </a:pPr>
            <a:r>
              <a:rPr sz="1800" b="0">
                <a:solidFill>
                  <a:srgbClr val="5B6567"/>
                </a:solidFill>
                <a:latin typeface="Inter"/>
                <a:ea typeface="Inter"/>
                <a:cs typeface="Inter"/>
              </a:rPr>
              <a:t>Complete the tailored workflow review; agree scope, price and a supported launch.</a:t>
            </a:r>
          </a:p>
        </p:txBody>
      </p:sp>
      <p:sp>
        <p:nvSpPr>
          <p:cNvPr id="6" name="">
            <a:extLst xmlns:a="http://schemas.openxmlformats.org/drawingml/2006/main">
              <a:ext uri="{FF2B5EF4-FFF2-40B4-BE49-F238E27FC236}">
                <a16:creationId xmlns:a16="http://schemas.microsoft.com/office/drawing/2014/main" id="{013B3E1C-5E8B-4C3F-8956-95E28EEDEEB7}"/>
              </a:ext>
            </a:extLst>
          </p:cNvPr>
          <p:cNvSpPr>
            <a:spLocks xmlns:a="http://schemas.openxmlformats.org/drawingml/2006/main" noGrp="1"/>
          </p:cNvSpPr>
          <p:nvPr/>
        </p:nvSpPr>
        <p:spPr>
          <a:xfrm xmlns:a="http://schemas.openxmlformats.org/drawingml/2006/main">
            <a:off x="609600" y="3343275"/>
            <a:ext cx="66675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lgn="l">
              <a:buNone/>
              <a:defRPr sz="2925" b="1">
                <a:solidFill>
                  <a:srgbClr val="182021"/>
                </a:solidFill>
                <a:latin typeface="Inter"/>
                <a:ea typeface="Inter"/>
                <a:cs typeface="Inter"/>
              </a:defRPr>
            </a:pPr>
            <a:r>
              <a:rPr sz="2925" b="1">
                <a:solidFill>
                  <a:srgbClr val="182021"/>
                </a:solidFill>
                <a:latin typeface="Inter"/>
                <a:ea typeface="Inter"/>
                <a:cs typeface="Inter"/>
              </a:rPr>
              <a:t>02</a:t>
            </a:r>
          </a:p>
        </p:txBody>
      </p:sp>
      <p:sp>
        <p:nvSpPr>
          <p:cNvPr id="7" name="">
            <a:extLst xmlns:a="http://schemas.openxmlformats.org/drawingml/2006/main">
              <a:ext uri="{FF2B5EF4-FFF2-40B4-BE49-F238E27FC236}">
                <a16:creationId xmlns:a16="http://schemas.microsoft.com/office/drawing/2014/main" id="{3BC89736-A6DD-452E-902E-1287EC9D2697}"/>
              </a:ext>
            </a:extLst>
          </p:cNvPr>
          <p:cNvSpPr>
            <a:spLocks xmlns:a="http://schemas.openxmlformats.org/drawingml/2006/main" noGrp="1"/>
          </p:cNvSpPr>
          <p:nvPr/>
        </p:nvSpPr>
        <p:spPr>
          <a:xfrm xmlns:a="http://schemas.openxmlformats.org/drawingml/2006/main">
            <a:off x="1562100" y="3343275"/>
            <a:ext cx="9048750" cy="419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lgn="l">
              <a:buNone/>
              <a:defRPr sz="2250" b="1">
                <a:solidFill>
                  <a:srgbClr val="182021"/>
                </a:solidFill>
                <a:latin typeface="Inter"/>
                <a:ea typeface="Inter"/>
                <a:cs typeface="Inter"/>
              </a:defRPr>
            </a:pPr>
            <a:r>
              <a:rPr sz="2250" b="1">
                <a:solidFill>
                  <a:srgbClr val="182021"/>
                </a:solidFill>
                <a:latin typeface="Inter"/>
                <a:ea typeface="Inter"/>
                <a:cs typeface="Inter"/>
              </a:rPr>
              <a:t>Build a named US club target list</a:t>
            </a:r>
          </a:p>
        </p:txBody>
      </p:sp>
      <p:sp>
        <p:nvSpPr>
          <p:cNvPr id="8" name="">
            <a:extLst xmlns:a="http://schemas.openxmlformats.org/drawingml/2006/main">
              <a:ext uri="{FF2B5EF4-FFF2-40B4-BE49-F238E27FC236}">
                <a16:creationId xmlns:a16="http://schemas.microsoft.com/office/drawing/2014/main" id="{21851D9A-D6CD-4A0F-B59A-52134D844FAD}"/>
              </a:ext>
            </a:extLst>
          </p:cNvPr>
          <p:cNvSpPr>
            <a:spLocks xmlns:a="http://schemas.openxmlformats.org/drawingml/2006/main" noGrp="1"/>
          </p:cNvSpPr>
          <p:nvPr/>
        </p:nvSpPr>
        <p:spPr>
          <a:xfrm xmlns:a="http://schemas.openxmlformats.org/drawingml/2006/main">
            <a:off x="1562100" y="3829050"/>
            <a:ext cx="9048750" cy="590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lgn="l">
              <a:buNone/>
              <a:defRPr sz="1800" b="0">
                <a:solidFill>
                  <a:srgbClr val="5B6567"/>
                </a:solidFill>
                <a:latin typeface="Inter"/>
                <a:ea typeface="Inter"/>
                <a:cs typeface="Inter"/>
              </a:defRPr>
            </a:pPr>
            <a:r>
              <a:rPr sz="1800" b="0">
                <a:solidFill>
                  <a:srgbClr val="5B6567"/>
                </a:solidFill>
                <a:latin typeface="Inter"/>
                <a:ea typeface="Inter"/>
                <a:cs typeface="Inter"/>
              </a:rPr>
              <a:t>Qualify household dues, staffed entry and purchase timing; reach manager and approver.</a:t>
            </a:r>
          </a:p>
        </p:txBody>
      </p:sp>
      <p:sp>
        <p:nvSpPr>
          <p:cNvPr id="9" name="">
            <a:extLst xmlns:a="http://schemas.openxmlformats.org/drawingml/2006/main">
              <a:ext uri="{FF2B5EF4-FFF2-40B4-BE49-F238E27FC236}">
                <a16:creationId xmlns:a16="http://schemas.microsoft.com/office/drawing/2014/main" id="{55C25359-DC0B-429E-8292-604D68579140}"/>
              </a:ext>
            </a:extLst>
          </p:cNvPr>
          <p:cNvSpPr>
            <a:spLocks xmlns:a="http://schemas.openxmlformats.org/drawingml/2006/main" noGrp="1"/>
          </p:cNvSpPr>
          <p:nvPr/>
        </p:nvSpPr>
        <p:spPr>
          <a:xfrm xmlns:a="http://schemas.openxmlformats.org/drawingml/2006/main">
            <a:off x="609600" y="4743450"/>
            <a:ext cx="66675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lgn="l">
              <a:buNone/>
              <a:defRPr sz="2925" b="1">
                <a:solidFill>
                  <a:srgbClr val="182021"/>
                </a:solidFill>
                <a:latin typeface="Inter"/>
                <a:ea typeface="Inter"/>
                <a:cs typeface="Inter"/>
              </a:defRPr>
            </a:pPr>
            <a:r>
              <a:rPr sz="2925" b="1">
                <a:solidFill>
                  <a:srgbClr val="182021"/>
                </a:solidFill>
                <a:latin typeface="Inter"/>
                <a:ea typeface="Inter"/>
                <a:cs typeface="Inter"/>
              </a:rPr>
              <a:t>03</a:t>
            </a:r>
          </a:p>
        </p:txBody>
      </p:sp>
      <p:sp>
        <p:nvSpPr>
          <p:cNvPr id="10" name="">
            <a:extLst xmlns:a="http://schemas.openxmlformats.org/drawingml/2006/main">
              <a:ext uri="{FF2B5EF4-FFF2-40B4-BE49-F238E27FC236}">
                <a16:creationId xmlns:a16="http://schemas.microsoft.com/office/drawing/2014/main" id="{928E9A7D-D031-4B7A-AA85-C820D1FEAC45}"/>
              </a:ext>
            </a:extLst>
          </p:cNvPr>
          <p:cNvSpPr>
            <a:spLocks xmlns:a="http://schemas.openxmlformats.org/drawingml/2006/main" noGrp="1"/>
          </p:cNvSpPr>
          <p:nvPr/>
        </p:nvSpPr>
        <p:spPr>
          <a:xfrm xmlns:a="http://schemas.openxmlformats.org/drawingml/2006/main">
            <a:off x="1562100" y="4743450"/>
            <a:ext cx="9048750" cy="419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lgn="l">
              <a:buNone/>
              <a:defRPr sz="2250" b="1">
                <a:solidFill>
                  <a:srgbClr val="182021"/>
                </a:solidFill>
                <a:latin typeface="Inter"/>
                <a:ea typeface="Inter"/>
                <a:cs typeface="Inter"/>
              </a:defRPr>
            </a:pPr>
            <a:r>
              <a:rPr sz="2250" b="1">
                <a:solidFill>
                  <a:srgbClr val="182021"/>
                </a:solidFill>
                <a:latin typeface="Inter"/>
                <a:ea typeface="Inter"/>
                <a:cs typeface="Inter"/>
              </a:rPr>
              <a:t>Repeat the process after early paid conversion</a:t>
            </a:r>
          </a:p>
        </p:txBody>
      </p:sp>
      <p:sp>
        <p:nvSpPr>
          <p:cNvPr id="11" name="">
            <a:extLst xmlns:a="http://schemas.openxmlformats.org/drawingml/2006/main">
              <a:ext uri="{FF2B5EF4-FFF2-40B4-BE49-F238E27FC236}">
                <a16:creationId xmlns:a16="http://schemas.microsoft.com/office/drawing/2014/main" id="{0D33F92A-EF0C-48C4-A5B6-FA1BAE87AD1C}"/>
              </a:ext>
            </a:extLst>
          </p:cNvPr>
          <p:cNvSpPr>
            <a:spLocks xmlns:a="http://schemas.openxmlformats.org/drawingml/2006/main" noGrp="1"/>
          </p:cNvSpPr>
          <p:nvPr/>
        </p:nvSpPr>
        <p:spPr>
          <a:xfrm xmlns:a="http://schemas.openxmlformats.org/drawingml/2006/main">
            <a:off x="1562100" y="5229225"/>
            <a:ext cx="9048750" cy="590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lgn="l">
              <a:buNone/>
              <a:defRPr sz="1800" b="0">
                <a:solidFill>
                  <a:srgbClr val="5B6567"/>
                </a:solidFill>
                <a:latin typeface="Inter"/>
                <a:ea typeface="Inter"/>
                <a:cs typeface="Inter"/>
              </a:defRPr>
            </a:pPr>
            <a:r>
              <a:rPr sz="1800" b="0">
                <a:solidFill>
                  <a:srgbClr val="5B6567"/>
                </a:solidFill>
                <a:latin typeface="Inter"/>
                <a:ea typeface="Inter"/>
                <a:cs typeface="Inter"/>
              </a:rPr>
              <a:t>Use direct outreach, search content and capped ad tests. Measure sales and delivery cost.</a:t>
            </a:r>
          </a:p>
        </p:txBody>
      </p:sp>
      <p:sp>
        <p:nvSpPr>
          <p:cNvPr id="13" name="">
            <a:extLst xmlns:a="http://schemas.openxmlformats.org/drawingml/2006/main">
              <a:ext uri="{FF2B5EF4-FFF2-40B4-BE49-F238E27FC236}">
                <a16:creationId xmlns:a16="http://schemas.microsoft.com/office/drawing/2014/main" id="{4A5185C9-E3A1-4E8E-BD8D-BCE8ABD3461E}"/>
              </a:ext>
            </a:extLst>
          </p:cNvPr>
          <p:cNvSpPr>
            <a:spLocks xmlns:a="http://schemas.openxmlformats.org/drawingml/2006/main" noGrp="1"/>
          </p:cNvSpPr>
          <p:nvPr/>
        </p:nvSpPr>
        <p:spPr>
          <a:xfrm xmlns:a="http://schemas.openxmlformats.org/drawingml/2006/main">
            <a:off x="609600" y="6076950"/>
            <a:ext cx="10763250" cy="276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defRPr sz="1275" b="0">
                <a:solidFill>
                  <a:srgbClr val="5B6567"/>
                </a:solidFill>
                <a:latin typeface="Inter"/>
                <a:ea typeface="Inter"/>
                <a:cs typeface="Inter"/>
              </a:defRPr>
            </a:pPr>
            <a:r>
              <a:rPr sz="1275" b="0">
                <a:solidFill>
                  <a:srgbClr val="5B6567"/>
                </a:solidFill>
                <a:latin typeface="Inter"/>
                <a:ea typeface="Inter"/>
                <a:cs typeface="Inter"/>
              </a:rPr>
              <a:t>Serviceable market = unique qualifying clubs × validated annual subscription revenue.</a:t>
            </a:r>
          </a:p>
        </p:txBody>
      </p:sp>
    </p:spTree>
    <p:extLst>
      <p:ext uri="{BB962C8B-B14F-4D97-AF65-F5344CB8AC3E}">
        <p14:creationId xmlns:p14="http://schemas.microsoft.com/office/powerpoint/2010/main" val="1840443267"/>
      </p:ext>
    </p:extLst>
  </p:cSld>
</p:sld>
</file>

<file path=ppt/slides/slide13.xml><?xml version="1.0" encoding="utf-8"?>
<p:sld xmlns:p="http://schemas.openxmlformats.org/presentationml/2006/main">
  <p:cSld>
    <p:bg>
      <p:bgPr>
        <a:solidFill xmlns:a="http://schemas.openxmlformats.org/drawingml/2006/main">
          <a:srgbClr val="111719"/>
        </a:solidFill>
      </p:bgPr>
    </p:bg>
    <p:spTree>
      <p:nvGrpSpPr>
        <p:cNvPr id="1" name=""/>
        <p:cNvGrpSpPr/>
        <p:nvPr/>
      </p:nvGrpSpPr>
      <p:grpSpPr>
        <a:xfrm xmlns:a="http://schemas.openxmlformats.org/drawingml/2006/main"/>
      </p:grpSpPr>
      <p:sp>
        <p:nvSpPr>
          <p:cNvPr id="7" name="">
            <a:extLst xmlns:a="http://schemas.openxmlformats.org/drawingml/2006/main">
              <a:ext uri="{FF2B5EF4-FFF2-40B4-BE49-F238E27FC236}">
                <a16:creationId xmlns:a16="http://schemas.microsoft.com/office/drawing/2014/main" id="{DA35C6AA-509C-48C5-A955-0A54598FB5B5}"/>
              </a:ext>
            </a:extLst>
          </p:cNvPr>
          <p:cNvSpPr>
            <a:spLocks xmlns:a="http://schemas.openxmlformats.org/drawingml/2006/main" noGrp="1"/>
          </p:cNvSpPr>
          <p:nvPr/>
        </p:nvSpPr>
        <p:spPr>
          <a:xfrm xmlns:a="http://schemas.openxmlformats.org/drawingml/2006/main">
            <a:off x="609600" y="514350"/>
            <a:ext cx="10953750" cy="1104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lgn="l">
              <a:buNone/>
              <a:defRPr sz="3450" b="1">
                <a:solidFill>
                  <a:srgbClr val="FFFFFF"/>
                </a:solidFill>
                <a:latin typeface="Inter"/>
                <a:ea typeface="Inter"/>
                <a:cs typeface="Inter"/>
              </a:defRPr>
            </a:pPr>
            <a:r>
              <a:rPr sz="3450" b="1">
                <a:solidFill>
                  <a:srgbClr val="FFFFFF"/>
                </a:solidFill>
                <a:latin typeface="Inter"/>
                <a:ea typeface="Inter"/>
                <a:cs typeface="Inter"/>
              </a:rPr>
              <a:t>Engineering and customer support experience</a:t>
            </a:r>
          </a:p>
        </p:txBody>
      </p:sp>
      <p:sp>
        <p:nvSpPr>
          <p:cNvPr id="2" name="">
            <a:extLst xmlns:a="http://schemas.openxmlformats.org/drawingml/2006/main">
              <a:ext uri="{FF2B5EF4-FFF2-40B4-BE49-F238E27FC236}">
                <a16:creationId xmlns:a16="http://schemas.microsoft.com/office/drawing/2014/main" id="{D7814C72-1D8F-4FB4-BE61-CD3506D84DE5}"/>
              </a:ext>
            </a:extLst>
          </p:cNvPr>
          <p:cNvSpPr>
            <a:spLocks xmlns:a="http://schemas.openxmlformats.org/drawingml/2006/main" noGrp="1"/>
          </p:cNvSpPr>
          <p:nvPr/>
        </p:nvSpPr>
        <p:spPr>
          <a:xfrm xmlns:a="http://schemas.openxmlformats.org/drawingml/2006/main">
            <a:off x="11144250" y="6343650"/>
            <a:ext cx="4572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lgn="l">
              <a:buNone/>
              <a:defRPr sz="1050" b="0">
                <a:solidFill>
                  <a:srgbClr val="BFC5C4"/>
                </a:solidFill>
                <a:latin typeface="Inter"/>
                <a:ea typeface="Inter"/>
                <a:cs typeface="Inter"/>
              </a:defRPr>
            </a:pPr>
            <a:r>
              <a:rPr sz="1050" b="0">
                <a:solidFill>
                  <a:srgbClr val="BFC5C4"/>
                </a:solidFill>
                <a:latin typeface="Inter"/>
                <a:ea typeface="Inter"/>
                <a:cs typeface="Inter"/>
              </a:rPr>
              <a:t>13</a:t>
            </a:r>
          </a:p>
        </p:txBody>
      </p:sp>
      <p:sp>
        <p:nvSpPr>
          <p:cNvPr id="3" name="">
            <a:extLst xmlns:a="http://schemas.openxmlformats.org/drawingml/2006/main">
              <a:ext uri="{FF2B5EF4-FFF2-40B4-BE49-F238E27FC236}">
                <a16:creationId xmlns:a16="http://schemas.microsoft.com/office/drawing/2014/main" id="{561C5646-D880-4D89-8DBF-F60FEDFBF159}"/>
              </a:ext>
            </a:extLst>
          </p:cNvPr>
          <p:cNvSpPr>
            <a:spLocks xmlns:a="http://schemas.openxmlformats.org/drawingml/2006/main" noGrp="1"/>
          </p:cNvSpPr>
          <p:nvPr/>
        </p:nvSpPr>
        <p:spPr>
          <a:xfrm xmlns:a="http://schemas.openxmlformats.org/drawingml/2006/main">
            <a:off x="609600" y="1895475"/>
            <a:ext cx="752475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lgn="l">
              <a:buNone/>
              <a:defRPr sz="4050" b="1">
                <a:solidFill>
                  <a:srgbClr val="FF6A19"/>
                </a:solidFill>
                <a:latin typeface="Inter"/>
                <a:ea typeface="Inter"/>
                <a:cs typeface="Inter"/>
              </a:defRPr>
            </a:pPr>
            <a:r>
              <a:rPr sz="4050" b="1">
                <a:solidFill>
                  <a:srgbClr val="FF6A19"/>
                </a:solidFill>
                <a:latin typeface="Inter"/>
                <a:ea typeface="Inter"/>
                <a:cs typeface="Inter"/>
              </a:rPr>
              <a:t>Katelyn Pauley</a:t>
            </a:r>
          </a:p>
        </p:txBody>
      </p:sp>
      <p:sp>
        <p:nvSpPr>
          <p:cNvPr id="4" name="">
            <a:extLst xmlns:a="http://schemas.openxmlformats.org/drawingml/2006/main">
              <a:ext uri="{FF2B5EF4-FFF2-40B4-BE49-F238E27FC236}">
                <a16:creationId xmlns:a16="http://schemas.microsoft.com/office/drawing/2014/main" id="{CBF28D4A-54C4-4FB1-9265-B56DF642B510}"/>
              </a:ext>
            </a:extLst>
          </p:cNvPr>
          <p:cNvSpPr>
            <a:spLocks xmlns:a="http://schemas.openxmlformats.org/drawingml/2006/main" noGrp="1"/>
          </p:cNvSpPr>
          <p:nvPr/>
        </p:nvSpPr>
        <p:spPr>
          <a:xfrm xmlns:a="http://schemas.openxmlformats.org/drawingml/2006/main">
            <a:off x="609600" y="2752725"/>
            <a:ext cx="7524750" cy="4381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lgn="l">
              <a:buNone/>
              <a:defRPr sz="2250" b="0">
                <a:solidFill>
                  <a:srgbClr val="FFFFFF"/>
                </a:solidFill>
                <a:latin typeface="Inter"/>
                <a:ea typeface="Inter"/>
                <a:cs typeface="Inter"/>
              </a:defRPr>
            </a:pPr>
            <a:r>
              <a:rPr sz="2250" b="0">
                <a:solidFill>
                  <a:srgbClr val="FFFFFF"/>
                </a:solidFill>
                <a:latin typeface="Inter"/>
                <a:ea typeface="Inter"/>
                <a:cs typeface="Inter"/>
              </a:rPr>
              <a:t>Founder &amp; engineer</a:t>
            </a:r>
          </a:p>
        </p:txBody>
      </p:sp>
      <p:sp>
        <p:nvSpPr>
          <p:cNvPr id="5" name="">
            <a:extLst xmlns:a="http://schemas.openxmlformats.org/drawingml/2006/main">
              <a:ext uri="{FF2B5EF4-FFF2-40B4-BE49-F238E27FC236}">
                <a16:creationId xmlns:a16="http://schemas.microsoft.com/office/drawing/2014/main" id="{8F5091C1-6B96-40C7-BBA2-ED6CCC02DDE9}"/>
              </a:ext>
            </a:extLst>
          </p:cNvPr>
          <p:cNvSpPr>
            <a:spLocks xmlns:a="http://schemas.openxmlformats.org/drawingml/2006/main" noGrp="1"/>
          </p:cNvSpPr>
          <p:nvPr/>
        </p:nvSpPr>
        <p:spPr>
          <a:xfrm xmlns:a="http://schemas.openxmlformats.org/drawingml/2006/main">
            <a:off x="609600" y="3686175"/>
            <a:ext cx="7810500" cy="1047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lgn="l">
              <a:buNone/>
              <a:defRPr sz="2625" b="1">
                <a:solidFill>
                  <a:srgbClr val="FFFFFF"/>
                </a:solidFill>
                <a:latin typeface="Inter"/>
                <a:ea typeface="Inter"/>
                <a:cs typeface="Inter"/>
              </a:defRPr>
            </a:pPr>
            <a:r>
              <a:rPr sz="2625" b="1">
                <a:solidFill>
                  <a:srgbClr val="FFFFFF"/>
                </a:solidFill>
                <a:latin typeface="Inter"/>
                <a:ea typeface="Inter"/>
                <a:cs typeface="Inter"/>
              </a:rPr>
              <a:t>20+ years in IT</a:t>
            </a:r>
          </a:p>
          <a:p xmlns:a="http://schemas.openxmlformats.org/drawingml/2006/main">
            <a:pPr algn="l">
              <a:buNone/>
              <a:defRPr sz="2625" b="1">
                <a:solidFill>
                  <a:srgbClr val="FFFFFF"/>
                </a:solidFill>
                <a:latin typeface="Inter"/>
                <a:ea typeface="Inter"/>
                <a:cs typeface="Inter"/>
              </a:defRPr>
            </a:pPr>
            <a:r>
              <a:rPr sz="2625" b="1">
                <a:solidFill>
                  <a:srgbClr val="FFFFFF"/>
                </a:solidFill>
                <a:latin typeface="Inter"/>
                <a:ea typeface="Inter"/>
                <a:cs typeface="Inter"/>
              </a:rPr>
              <a:t>10+ years in DevOps and SRE</a:t>
            </a:r>
          </a:p>
        </p:txBody>
      </p:sp>
      <p:sp>
        <p:nvSpPr>
          <p:cNvPr id="6" name="">
            <a:extLst xmlns:a="http://schemas.openxmlformats.org/drawingml/2006/main">
              <a:ext uri="{FF2B5EF4-FFF2-40B4-BE49-F238E27FC236}">
                <a16:creationId xmlns:a16="http://schemas.microsoft.com/office/drawing/2014/main" id="{A9F37DF2-AF19-467B-9B71-F71E19F1D958}"/>
              </a:ext>
            </a:extLst>
          </p:cNvPr>
          <p:cNvSpPr>
            <a:spLocks xmlns:a="http://schemas.openxmlformats.org/drawingml/2006/main" noGrp="1"/>
          </p:cNvSpPr>
          <p:nvPr/>
        </p:nvSpPr>
        <p:spPr>
          <a:xfrm xmlns:a="http://schemas.openxmlformats.org/drawingml/2006/main">
            <a:off x="609600" y="5076825"/>
            <a:ext cx="10572750" cy="1076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lgn="l">
              <a:buNone/>
              <a:defRPr sz="1875" b="0">
                <a:solidFill>
                  <a:srgbClr val="BFC5C4"/>
                </a:solidFill>
                <a:latin typeface="Inter"/>
                <a:ea typeface="Inter"/>
                <a:cs typeface="Inter"/>
              </a:defRPr>
            </a:pPr>
            <a:r>
              <a:rPr sz="1875" b="0">
                <a:solidFill>
                  <a:srgbClr val="BFC5C4"/>
                </a:solidFill>
                <a:latin typeface="Inter"/>
                <a:ea typeface="Inter"/>
                <a:cs typeface="Inter"/>
              </a:rPr>
              <a:t>Support engineering and team leadership at Kinsta.</a:t>
            </a:r>
          </a:p>
          <a:p xmlns:a="http://schemas.openxmlformats.org/drawingml/2006/main">
            <a:pPr algn="l">
              <a:buNone/>
              <a:defRPr sz="1875" b="0">
                <a:solidFill>
                  <a:srgbClr val="BFC5C4"/>
                </a:solidFill>
                <a:latin typeface="Inter"/>
                <a:ea typeface="Inter"/>
                <a:cs typeface="Inter"/>
              </a:defRPr>
            </a:pPr>
            <a:r>
              <a:rPr sz="1875" b="0">
                <a:solidFill>
                  <a:srgbClr val="BFC5C4"/>
                </a:solidFill>
                <a:latin typeface="Inter"/>
                <a:ea typeface="Inter"/>
                <a:cs typeface="Inter"/>
              </a:rPr>
              <a:t>Technical support experience at InMotion Hosting.</a:t>
            </a:r>
          </a:p>
          <a:p xmlns:a="http://schemas.openxmlformats.org/drawingml/2006/main">
            <a:pPr algn="l">
              <a:buNone/>
              <a:defRPr sz="1875" b="0">
                <a:solidFill>
                  <a:srgbClr val="BFC5C4"/>
                </a:solidFill>
                <a:latin typeface="Inter"/>
                <a:ea typeface="Inter"/>
                <a:cs typeface="Inter"/>
              </a:defRPr>
            </a:pPr>
            <a:r>
              <a:rPr sz="1875" b="0">
                <a:solidFill>
                  <a:srgbClr val="BFC5C4"/>
                </a:solidFill>
                <a:latin typeface="Inter"/>
                <a:ea typeface="Inter"/>
                <a:cs typeface="Inter"/>
              </a:rPr>
              <a:t>U.S. Marine Corps veteran.</a:t>
            </a:r>
          </a:p>
        </p:txBody>
      </p:sp>
    </p:spTree>
    <p:extLst>
      <p:ext uri="{BB962C8B-B14F-4D97-AF65-F5344CB8AC3E}">
        <p14:creationId xmlns:p14="http://schemas.microsoft.com/office/powerpoint/2010/main" val="1971540274"/>
      </p:ext>
    </p:extLst>
  </p:cSld>
</p:sld>
</file>

<file path=ppt/slides/slide14.xml><?xml version="1.0" encoding="utf-8"?>
<p:sld xmlns:p="http://schemas.openxmlformats.org/presentationml/2006/main">
  <p:cSld>
    <p:bg>
      <p:bgPr>
        <a:solidFill xmlns:a="http://schemas.openxmlformats.org/drawingml/2006/main">
          <a:srgbClr val="FF6A19"/>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AF7E60B1-E626-4035-8C67-0DFF1933EB30}"/>
              </a:ext>
            </a:extLst>
          </p:cNvPr>
          <p:cNvSpPr>
            <a:spLocks xmlns:a="http://schemas.openxmlformats.org/drawingml/2006/main" noGrp="1"/>
          </p:cNvSpPr>
          <p:nvPr/>
        </p:nvSpPr>
        <p:spPr>
          <a:xfrm xmlns:a="http://schemas.openxmlformats.org/drawingml/2006/main">
            <a:off x="609600" y="514350"/>
            <a:ext cx="10953750" cy="1104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lgn="l">
              <a:buNone/>
              <a:defRPr sz="3450" b="1">
                <a:solidFill>
                  <a:srgbClr val="182021"/>
                </a:solidFill>
                <a:latin typeface="Inter"/>
                <a:ea typeface="Inter"/>
                <a:cs typeface="Inter"/>
              </a:defRPr>
            </a:pPr>
            <a:r>
              <a:rPr sz="3450" b="1">
                <a:solidFill>
                  <a:srgbClr val="182021"/>
                </a:solidFill>
                <a:latin typeface="Inter"/>
                <a:ea typeface="Inter"/>
                <a:cs typeface="Inter"/>
              </a:rPr>
              <a:t>Paid-launch targets and the evidence to collect</a:t>
            </a:r>
          </a:p>
        </p:txBody>
      </p:sp>
      <p:sp>
        <p:nvSpPr>
          <p:cNvPr id="2" name="">
            <a:extLst xmlns:a="http://schemas.openxmlformats.org/drawingml/2006/main">
              <a:ext uri="{FF2B5EF4-FFF2-40B4-BE49-F238E27FC236}">
                <a16:creationId xmlns:a16="http://schemas.microsoft.com/office/drawing/2014/main" id="{D1F85F7A-3BFB-4941-A0C9-8A92DE766B23}"/>
              </a:ext>
            </a:extLst>
          </p:cNvPr>
          <p:cNvSpPr>
            <a:spLocks xmlns:a="http://schemas.openxmlformats.org/drawingml/2006/main" noGrp="1"/>
          </p:cNvSpPr>
          <p:nvPr/>
        </p:nvSpPr>
        <p:spPr>
          <a:xfrm xmlns:a="http://schemas.openxmlformats.org/drawingml/2006/main">
            <a:off x="11144250" y="6343650"/>
            <a:ext cx="4572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lgn="l">
              <a:buNone/>
              <a:defRPr sz="1050" b="0">
                <a:solidFill>
                  <a:srgbClr val="5B6567"/>
                </a:solidFill>
                <a:latin typeface="Inter"/>
                <a:ea typeface="Inter"/>
                <a:cs typeface="Inter"/>
              </a:defRPr>
            </a:pPr>
            <a:r>
              <a:rPr sz="1050" b="0">
                <a:solidFill>
                  <a:srgbClr val="5B6567"/>
                </a:solidFill>
                <a:latin typeface="Inter"/>
                <a:ea typeface="Inter"/>
                <a:cs typeface="Inter"/>
              </a:rPr>
              <a:t>14</a:t>
            </a:r>
          </a:p>
        </p:txBody>
      </p:sp>
      <p:sp>
        <p:nvSpPr>
          <p:cNvPr id="3" name="">
            <a:extLst xmlns:a="http://schemas.openxmlformats.org/drawingml/2006/main">
              <a:ext uri="{FF2B5EF4-FFF2-40B4-BE49-F238E27FC236}">
                <a16:creationId xmlns:a16="http://schemas.microsoft.com/office/drawing/2014/main" id="{E7F6EE8B-EF96-43B9-8471-E6BA96EA37C7}"/>
              </a:ext>
            </a:extLst>
          </p:cNvPr>
          <p:cNvSpPr>
            <a:spLocks xmlns:a="http://schemas.openxmlformats.org/drawingml/2006/main" noGrp="1"/>
          </p:cNvSpPr>
          <p:nvPr/>
        </p:nvSpPr>
        <p:spPr>
          <a:xfrm xmlns:a="http://schemas.openxmlformats.org/drawingml/2006/main">
            <a:off x="609600" y="2076450"/>
            <a:ext cx="66675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lgn="l">
              <a:buNone/>
              <a:defRPr sz="2925" b="1">
                <a:solidFill>
                  <a:srgbClr val="182021"/>
                </a:solidFill>
                <a:latin typeface="Inter"/>
                <a:ea typeface="Inter"/>
                <a:cs typeface="Inter"/>
              </a:defRPr>
            </a:pPr>
            <a:r>
              <a:rPr sz="2925" b="1">
                <a:solidFill>
                  <a:srgbClr val="182021"/>
                </a:solidFill>
                <a:latin typeface="Inter"/>
                <a:ea typeface="Inter"/>
                <a:cs typeface="Inter"/>
              </a:rPr>
              <a:t>01</a:t>
            </a:r>
          </a:p>
        </p:txBody>
      </p:sp>
      <p:sp>
        <p:nvSpPr>
          <p:cNvPr id="4" name="">
            <a:extLst xmlns:a="http://schemas.openxmlformats.org/drawingml/2006/main">
              <a:ext uri="{FF2B5EF4-FFF2-40B4-BE49-F238E27FC236}">
                <a16:creationId xmlns:a16="http://schemas.microsoft.com/office/drawing/2014/main" id="{BADDFC86-8C16-43B8-A063-CCD65605A022}"/>
              </a:ext>
            </a:extLst>
          </p:cNvPr>
          <p:cNvSpPr>
            <a:spLocks xmlns:a="http://schemas.openxmlformats.org/drawingml/2006/main" noGrp="1"/>
          </p:cNvSpPr>
          <p:nvPr/>
        </p:nvSpPr>
        <p:spPr>
          <a:xfrm xmlns:a="http://schemas.openxmlformats.org/drawingml/2006/main">
            <a:off x="1562100" y="2076450"/>
            <a:ext cx="9048750" cy="419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lgn="l">
              <a:buNone/>
              <a:defRPr sz="2250" b="1">
                <a:solidFill>
                  <a:srgbClr val="182021"/>
                </a:solidFill>
                <a:latin typeface="Inter"/>
                <a:ea typeface="Inter"/>
                <a:cs typeface="Inter"/>
              </a:defRPr>
            </a:pPr>
            <a:r>
              <a:rPr sz="2250" b="1">
                <a:solidFill>
                  <a:srgbClr val="182021"/>
                </a:solidFill>
                <a:latin typeface="Inter"/>
                <a:ea typeface="Inter"/>
                <a:cs typeface="Inter"/>
              </a:rPr>
              <a:t>Months 1–3: first 10 paid launches</a:t>
            </a:r>
          </a:p>
        </p:txBody>
      </p:sp>
      <p:sp>
        <p:nvSpPr>
          <p:cNvPr id="5" name="">
            <a:extLst xmlns:a="http://schemas.openxmlformats.org/drawingml/2006/main">
              <a:ext uri="{FF2B5EF4-FFF2-40B4-BE49-F238E27FC236}">
                <a16:creationId xmlns:a16="http://schemas.microsoft.com/office/drawing/2014/main" id="{7F8AFE7E-F0BE-48F7-8662-67731D85BB05}"/>
              </a:ext>
            </a:extLst>
          </p:cNvPr>
          <p:cNvSpPr>
            <a:spLocks xmlns:a="http://schemas.openxmlformats.org/drawingml/2006/main" noGrp="1"/>
          </p:cNvSpPr>
          <p:nvPr/>
        </p:nvSpPr>
        <p:spPr>
          <a:xfrm xmlns:a="http://schemas.openxmlformats.org/drawingml/2006/main">
            <a:off x="1562100" y="2562225"/>
            <a:ext cx="9048750" cy="590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lgn="l">
              <a:buNone/>
              <a:defRPr sz="1800" b="0">
                <a:solidFill>
                  <a:srgbClr val="182021"/>
                </a:solidFill>
                <a:latin typeface="Inter"/>
                <a:ea typeface="Inter"/>
                <a:cs typeface="Inter"/>
              </a:defRPr>
            </a:pPr>
            <a:r>
              <a:rPr sz="1800" b="0">
                <a:solidFill>
                  <a:srgbClr val="182021"/>
                </a:solidFill>
                <a:latin typeface="Inter"/>
                <a:ea typeface="Inter"/>
                <a:cs typeface="Inter"/>
              </a:rPr>
              <a:t>40 qualified demos at assumed 25% conversion. Record launch and delivery effort.</a:t>
            </a:r>
          </a:p>
        </p:txBody>
      </p:sp>
      <p:sp>
        <p:nvSpPr>
          <p:cNvPr id="6" name="">
            <a:extLst xmlns:a="http://schemas.openxmlformats.org/drawingml/2006/main">
              <a:ext uri="{FF2B5EF4-FFF2-40B4-BE49-F238E27FC236}">
                <a16:creationId xmlns:a16="http://schemas.microsoft.com/office/drawing/2014/main" id="{75068CA3-ACA2-46EC-A7EE-155498CA4961}"/>
              </a:ext>
            </a:extLst>
          </p:cNvPr>
          <p:cNvSpPr>
            <a:spLocks xmlns:a="http://schemas.openxmlformats.org/drawingml/2006/main" noGrp="1"/>
          </p:cNvSpPr>
          <p:nvPr/>
        </p:nvSpPr>
        <p:spPr>
          <a:xfrm xmlns:a="http://schemas.openxmlformats.org/drawingml/2006/main">
            <a:off x="609600" y="3429000"/>
            <a:ext cx="66675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lgn="l">
              <a:buNone/>
              <a:defRPr sz="2925" b="1">
                <a:solidFill>
                  <a:srgbClr val="182021"/>
                </a:solidFill>
                <a:latin typeface="Inter"/>
                <a:ea typeface="Inter"/>
                <a:cs typeface="Inter"/>
              </a:defRPr>
            </a:pPr>
            <a:r>
              <a:rPr sz="2925" b="1">
                <a:solidFill>
                  <a:srgbClr val="182021"/>
                </a:solidFill>
                <a:latin typeface="Inter"/>
                <a:ea typeface="Inter"/>
                <a:cs typeface="Inter"/>
              </a:rPr>
              <a:t>02</a:t>
            </a:r>
          </a:p>
        </p:txBody>
      </p:sp>
      <p:sp>
        <p:nvSpPr>
          <p:cNvPr id="7" name="">
            <a:extLst xmlns:a="http://schemas.openxmlformats.org/drawingml/2006/main">
              <a:ext uri="{FF2B5EF4-FFF2-40B4-BE49-F238E27FC236}">
                <a16:creationId xmlns:a16="http://schemas.microsoft.com/office/drawing/2014/main" id="{1638FC3F-3AC2-4FDF-AAE8-8BD0D79BE31B}"/>
              </a:ext>
            </a:extLst>
          </p:cNvPr>
          <p:cNvSpPr>
            <a:spLocks xmlns:a="http://schemas.openxmlformats.org/drawingml/2006/main" noGrp="1"/>
          </p:cNvSpPr>
          <p:nvPr/>
        </p:nvSpPr>
        <p:spPr>
          <a:xfrm xmlns:a="http://schemas.openxmlformats.org/drawingml/2006/main">
            <a:off x="1562100" y="3429000"/>
            <a:ext cx="9048750" cy="419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lgn="l">
              <a:buNone/>
              <a:defRPr sz="2250" b="1">
                <a:solidFill>
                  <a:srgbClr val="182021"/>
                </a:solidFill>
                <a:latin typeface="Inter"/>
                <a:ea typeface="Inter"/>
                <a:cs typeface="Inter"/>
              </a:defRPr>
            </a:pPr>
            <a:r>
              <a:rPr sz="2250" b="1">
                <a:solidFill>
                  <a:srgbClr val="182021"/>
                </a:solidFill>
                <a:latin typeface="Inter"/>
                <a:ea typeface="Inter"/>
                <a:cs typeface="Inter"/>
              </a:rPr>
              <a:t>Months 4–6: 25 cumulative paid launches</a:t>
            </a:r>
          </a:p>
        </p:txBody>
      </p:sp>
      <p:sp>
        <p:nvSpPr>
          <p:cNvPr id="8" name="">
            <a:extLst xmlns:a="http://schemas.openxmlformats.org/drawingml/2006/main">
              <a:ext uri="{FF2B5EF4-FFF2-40B4-BE49-F238E27FC236}">
                <a16:creationId xmlns:a16="http://schemas.microsoft.com/office/drawing/2014/main" id="{37AFEC1D-6D9F-4843-A0CF-DA13DDD36EC8}"/>
              </a:ext>
            </a:extLst>
          </p:cNvPr>
          <p:cNvSpPr>
            <a:spLocks xmlns:a="http://schemas.openxmlformats.org/drawingml/2006/main" noGrp="1"/>
          </p:cNvSpPr>
          <p:nvPr/>
        </p:nvSpPr>
        <p:spPr>
          <a:xfrm xmlns:a="http://schemas.openxmlformats.org/drawingml/2006/main">
            <a:off x="1562100" y="3914775"/>
            <a:ext cx="9048750" cy="590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lgn="l">
              <a:buNone/>
              <a:defRPr sz="1800" b="0">
                <a:solidFill>
                  <a:srgbClr val="182021"/>
                </a:solidFill>
                <a:latin typeface="Inter"/>
                <a:ea typeface="Inter"/>
                <a:cs typeface="Inter"/>
              </a:defRPr>
            </a:pPr>
            <a:r>
              <a:rPr sz="1800" b="0">
                <a:solidFill>
                  <a:srgbClr val="182021"/>
                </a:solidFill>
                <a:latin typeface="Inter"/>
                <a:ea typeface="Inter"/>
                <a:cs typeface="Inter"/>
              </a:rPr>
              <a:t>60 additional demos. Measure activation, support cost and eligible 90-day retention.</a:t>
            </a:r>
          </a:p>
        </p:txBody>
      </p:sp>
      <p:sp>
        <p:nvSpPr>
          <p:cNvPr id="9" name="">
            <a:extLst xmlns:a="http://schemas.openxmlformats.org/drawingml/2006/main">
              <a:ext uri="{FF2B5EF4-FFF2-40B4-BE49-F238E27FC236}">
                <a16:creationId xmlns:a16="http://schemas.microsoft.com/office/drawing/2014/main" id="{0FA04A64-B475-410A-AF44-AE1C2593EB24}"/>
              </a:ext>
            </a:extLst>
          </p:cNvPr>
          <p:cNvSpPr>
            <a:spLocks xmlns:a="http://schemas.openxmlformats.org/drawingml/2006/main" noGrp="1"/>
          </p:cNvSpPr>
          <p:nvPr/>
        </p:nvSpPr>
        <p:spPr>
          <a:xfrm xmlns:a="http://schemas.openxmlformats.org/drawingml/2006/main">
            <a:off x="609600" y="4781550"/>
            <a:ext cx="66675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lgn="l">
              <a:buNone/>
              <a:defRPr sz="2925" b="1">
                <a:solidFill>
                  <a:srgbClr val="182021"/>
                </a:solidFill>
                <a:latin typeface="Inter"/>
                <a:ea typeface="Inter"/>
                <a:cs typeface="Inter"/>
              </a:defRPr>
            </a:pPr>
            <a:r>
              <a:rPr sz="2925" b="1">
                <a:solidFill>
                  <a:srgbClr val="182021"/>
                </a:solidFill>
                <a:latin typeface="Inter"/>
                <a:ea typeface="Inter"/>
                <a:cs typeface="Inter"/>
              </a:rPr>
              <a:t>03</a:t>
            </a:r>
          </a:p>
        </p:txBody>
      </p:sp>
      <p:sp>
        <p:nvSpPr>
          <p:cNvPr id="10" name="">
            <a:extLst xmlns:a="http://schemas.openxmlformats.org/drawingml/2006/main">
              <a:ext uri="{FF2B5EF4-FFF2-40B4-BE49-F238E27FC236}">
                <a16:creationId xmlns:a16="http://schemas.microsoft.com/office/drawing/2014/main" id="{19F81A05-F389-4E8E-BF40-5225F9A9FAD5}"/>
              </a:ext>
            </a:extLst>
          </p:cNvPr>
          <p:cNvSpPr>
            <a:spLocks xmlns:a="http://schemas.openxmlformats.org/drawingml/2006/main" noGrp="1"/>
          </p:cNvSpPr>
          <p:nvPr/>
        </p:nvSpPr>
        <p:spPr>
          <a:xfrm xmlns:a="http://schemas.openxmlformats.org/drawingml/2006/main">
            <a:off x="1562100" y="4781550"/>
            <a:ext cx="9048750" cy="419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lgn="l">
              <a:buNone/>
              <a:defRPr sz="2250" b="1">
                <a:solidFill>
                  <a:srgbClr val="182021"/>
                </a:solidFill>
                <a:latin typeface="Inter"/>
                <a:ea typeface="Inter"/>
                <a:cs typeface="Inter"/>
              </a:defRPr>
            </a:pPr>
            <a:r>
              <a:rPr sz="2250" b="1">
                <a:solidFill>
                  <a:srgbClr val="182021"/>
                </a:solidFill>
                <a:latin typeface="Inter"/>
                <a:ea typeface="Inter"/>
                <a:cs typeface="Inter"/>
              </a:rPr>
              <a:t>Months 7–12: 50 cumulative paid launches</a:t>
            </a:r>
          </a:p>
        </p:txBody>
      </p:sp>
      <p:sp>
        <p:nvSpPr>
          <p:cNvPr id="11" name="">
            <a:extLst xmlns:a="http://schemas.openxmlformats.org/drawingml/2006/main">
              <a:ext uri="{FF2B5EF4-FFF2-40B4-BE49-F238E27FC236}">
                <a16:creationId xmlns:a16="http://schemas.microsoft.com/office/drawing/2014/main" id="{39CDFC88-3A0F-4C2E-B5AF-F50076904CFF}"/>
              </a:ext>
            </a:extLst>
          </p:cNvPr>
          <p:cNvSpPr>
            <a:spLocks xmlns:a="http://schemas.openxmlformats.org/drawingml/2006/main" noGrp="1"/>
          </p:cNvSpPr>
          <p:nvPr/>
        </p:nvSpPr>
        <p:spPr>
          <a:xfrm xmlns:a="http://schemas.openxmlformats.org/drawingml/2006/main">
            <a:off x="1562100" y="5267325"/>
            <a:ext cx="9048750" cy="590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lgn="l">
              <a:buNone/>
              <a:defRPr sz="1800" b="0">
                <a:solidFill>
                  <a:srgbClr val="182021"/>
                </a:solidFill>
                <a:latin typeface="Inter"/>
                <a:ea typeface="Inter"/>
                <a:cs typeface="Inter"/>
              </a:defRPr>
            </a:pPr>
            <a:r>
              <a:rPr sz="1800" b="0">
                <a:solidFill>
                  <a:srgbClr val="182021"/>
                </a:solidFill>
                <a:latin typeface="Inter"/>
                <a:ea typeface="Inter"/>
                <a:cs typeface="Inter"/>
              </a:rPr>
              <a:t>100 additional demos. At 50 active accounts and $500/month: $25k MRR.</a:t>
            </a:r>
          </a:p>
        </p:txBody>
      </p:sp>
      <p:sp>
        <p:nvSpPr>
          <p:cNvPr id="12" name="">
            <a:extLst xmlns:a="http://schemas.openxmlformats.org/drawingml/2006/main">
              <a:ext uri="{FF2B5EF4-FFF2-40B4-BE49-F238E27FC236}">
                <a16:creationId xmlns:a16="http://schemas.microsoft.com/office/drawing/2014/main" id="{2B27F278-EFD5-4832-B477-15F9FC2BD969}"/>
              </a:ext>
            </a:extLst>
          </p:cNvPr>
          <p:cNvSpPr>
            <a:spLocks xmlns:a="http://schemas.openxmlformats.org/drawingml/2006/main" noGrp="1"/>
          </p:cNvSpPr>
          <p:nvPr/>
        </p:nvSpPr>
        <p:spPr>
          <a:xfrm xmlns:a="http://schemas.openxmlformats.org/drawingml/2006/main">
            <a:off x="609600" y="6134100"/>
            <a:ext cx="10477500" cy="476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lgn="l">
              <a:buNone/>
              <a:defRPr sz="1350" b="0">
                <a:solidFill>
                  <a:srgbClr val="182021"/>
                </a:solidFill>
                <a:latin typeface="Inter"/>
                <a:ea typeface="Inter"/>
                <a:cs typeface="Inter"/>
              </a:defRPr>
            </a:pPr>
            <a:r>
              <a:rPr sz="1350" b="0">
                <a:solidFill>
                  <a:srgbClr val="182021"/>
                </a:solidFill>
                <a:latin typeface="Inter"/>
                <a:ea typeface="Inter"/>
                <a:cs typeface="Inter"/>
              </a:rPr>
              <a:t>Planning case from funding close. Launch timing and churn affect active accounts and revenue.</a:t>
            </a:r>
          </a:p>
        </p:txBody>
      </p:sp>
    </p:spTree>
    <p:extLst>
      <p:ext uri="{BB962C8B-B14F-4D97-AF65-F5344CB8AC3E}">
        <p14:creationId xmlns:p14="http://schemas.microsoft.com/office/powerpoint/2010/main" val="1617876207"/>
      </p:ext>
    </p:extLst>
  </p:cSld>
</p:sld>
</file>

<file path=ppt/slides/slide15.xml><?xml version="1.0" encoding="utf-8"?>
<p:sld xmlns:p="http://schemas.openxmlformats.org/presentationml/2006/main">
  <p:cSld>
    <p:bg>
      <p:bgPr>
        <a:solidFill xmlns:a="http://schemas.openxmlformats.org/drawingml/2006/main">
          <a:srgbClr val="111719"/>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1F68A50E-853A-47A1-9E40-1865189E43F4}"/>
              </a:ext>
            </a:extLst>
          </p:cNvPr>
          <p:cNvSpPr>
            <a:spLocks xmlns:a="http://schemas.openxmlformats.org/drawingml/2006/main" noGrp="1"/>
          </p:cNvSpPr>
          <p:nvPr/>
        </p:nvSpPr>
        <p:spPr>
          <a:xfrm xmlns:a="http://schemas.openxmlformats.org/drawingml/2006/main">
            <a:off x="609600" y="514350"/>
            <a:ext cx="10953750" cy="1104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lgn="l">
              <a:buNone/>
              <a:defRPr sz="3450" b="1">
                <a:solidFill>
                  <a:srgbClr val="FFFFFF"/>
                </a:solidFill>
                <a:latin typeface="Inter"/>
                <a:ea typeface="Inter"/>
                <a:cs typeface="Inter"/>
              </a:defRPr>
            </a:pPr>
            <a:r>
              <a:rPr sz="3450" b="1">
                <a:solidFill>
                  <a:srgbClr val="FFFFFF"/>
                </a:solidFill>
                <a:latin typeface="Inter"/>
                <a:ea typeface="Inter"/>
                <a:cs typeface="Inter"/>
              </a:rPr>
              <a:t>Proposed $200k pre-seed target</a:t>
            </a:r>
          </a:p>
        </p:txBody>
      </p:sp>
      <p:sp>
        <p:nvSpPr>
          <p:cNvPr id="2" name="">
            <a:extLst xmlns:a="http://schemas.openxmlformats.org/drawingml/2006/main">
              <a:ext uri="{FF2B5EF4-FFF2-40B4-BE49-F238E27FC236}">
                <a16:creationId xmlns:a16="http://schemas.microsoft.com/office/drawing/2014/main" id="{AFF6E850-28E3-4E9E-9831-8CE3FCC4BF85}"/>
              </a:ext>
            </a:extLst>
          </p:cNvPr>
          <p:cNvSpPr>
            <a:spLocks xmlns:a="http://schemas.openxmlformats.org/drawingml/2006/main" noGrp="1"/>
          </p:cNvSpPr>
          <p:nvPr/>
        </p:nvSpPr>
        <p:spPr>
          <a:xfrm xmlns:a="http://schemas.openxmlformats.org/drawingml/2006/main">
            <a:off x="11144250" y="6343650"/>
            <a:ext cx="4572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lgn="l">
              <a:buNone/>
              <a:defRPr sz="1050" b="0">
                <a:solidFill>
                  <a:srgbClr val="BFC5C4"/>
                </a:solidFill>
                <a:latin typeface="Inter"/>
                <a:ea typeface="Inter"/>
                <a:cs typeface="Inter"/>
              </a:defRPr>
            </a:pPr>
            <a:r>
              <a:rPr sz="1050" b="0">
                <a:solidFill>
                  <a:srgbClr val="BFC5C4"/>
                </a:solidFill>
                <a:latin typeface="Inter"/>
                <a:ea typeface="Inter"/>
                <a:cs typeface="Inter"/>
              </a:rPr>
              <a:t>15</a:t>
            </a:r>
          </a:p>
        </p:txBody>
      </p:sp>
      <p:sp>
        <p:nvSpPr>
          <p:cNvPr id="3" name="">
            <a:extLst xmlns:a="http://schemas.openxmlformats.org/drawingml/2006/main">
              <a:ext uri="{FF2B5EF4-FFF2-40B4-BE49-F238E27FC236}">
                <a16:creationId xmlns:a16="http://schemas.microsoft.com/office/drawing/2014/main" id="{2E853DA5-CD51-4CE0-A05A-E201889A1340}"/>
              </a:ext>
            </a:extLst>
          </p:cNvPr>
          <p:cNvSpPr>
            <a:spLocks xmlns:a="http://schemas.openxmlformats.org/drawingml/2006/main" noGrp="1"/>
          </p:cNvSpPr>
          <p:nvPr/>
        </p:nvSpPr>
        <p:spPr>
          <a:xfrm xmlns:a="http://schemas.openxmlformats.org/drawingml/2006/main">
            <a:off x="609600" y="1619250"/>
            <a:ext cx="10287000" cy="857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lgn="l">
              <a:buNone/>
              <a:defRPr sz="2550" b="1">
                <a:solidFill>
                  <a:srgbClr val="FFFFFF"/>
                </a:solidFill>
                <a:latin typeface="Inter"/>
                <a:ea typeface="Inter"/>
                <a:cs typeface="Inter"/>
              </a:defRPr>
            </a:pPr>
            <a:r>
              <a:rPr sz="2550" b="1">
                <a:solidFill>
                  <a:srgbClr val="FFFFFF"/>
                </a:solidFill>
                <a:latin typeface="Inter"/>
                <a:ea typeface="Inter"/>
                <a:cs typeface="Inter"/>
              </a:rPr>
              <a:t>Fund paid launches and validate</a:t>
            </a:r>
          </a:p>
          <a:p xmlns:a="http://schemas.openxmlformats.org/drawingml/2006/main">
            <a:pPr algn="l">
              <a:buNone/>
              <a:defRPr sz="2550" b="1">
                <a:solidFill>
                  <a:srgbClr val="FFFFFF"/>
                </a:solidFill>
                <a:latin typeface="Inter"/>
                <a:ea typeface="Inter"/>
                <a:cs typeface="Inter"/>
              </a:defRPr>
            </a:pPr>
            <a:r>
              <a:rPr sz="2550" b="1">
                <a:solidFill>
                  <a:srgbClr val="FFFFFF"/>
                </a:solidFill>
                <a:latin typeface="Inter"/>
                <a:ea typeface="Inter"/>
                <a:cs typeface="Inter"/>
              </a:rPr>
              <a:t>a repeatable community-club business.</a:t>
            </a:r>
          </a:p>
        </p:txBody>
      </p:sp>
      <p:graphicFrame>
        <p:nvGraphicFramePr>
          <p:cNvPr id="16" name=""/>
          <p:cNvGraphicFramePr/>
          <p:nvPr/>
        </p:nvGraphicFramePr>
        <p:xfrm>
          <a:off xmlns:a="http://schemas.openxmlformats.org/drawingml/2006/main" x="609600" y="2809875"/>
          <a:ext xmlns:a="http://schemas.openxmlformats.org/drawingml/2006/main" cx="10972800" cy="2457450"/>
        </p:xfrm>
        <a:graphic xmlns:a="http://schemas.openxmlformats.org/drawingml/2006/main">
          <a:graphicData uri="http://schemas.openxmlformats.org/drawingml/2006/table">
            <a:tbl>
              <a:tblPr/>
              <a:tblGrid>
                <a:gridCol w="8096250"/>
                <a:gridCol w="2876550"/>
              </a:tblGrid>
              <a:tr h="487680">
                <a:tc>
                  <a:txBody>
                    <a:bodyPr/>
                    <a:lstStyle/>
                    <a:p>
                      <a:r>
                        <a:rPr sz="1650" b="1">
                          <a:solidFill>
                            <a:srgbClr val="FFFFFF"/>
                          </a:solidFill>
                          <a:latin typeface="Inter"/>
                          <a:ea typeface="Inter"/>
                          <a:cs typeface="Inter"/>
                        </a:rPr>
                        <a:t>Proposed use</a:t>
                      </a:r>
                    </a:p>
                  </a:txBody>
                  <a:tcPr marL="171450" marR="171450" marT="85725" marB="85725">
                    <a:solidFill>
                      <a:srgbClr val="243034"/>
                    </a:solidFill>
                  </a:tcPr>
                </a:tc>
                <a:tc>
                  <a:txBody>
                    <a:bodyPr/>
                    <a:lstStyle/>
                    <a:p>
                      <a:r>
                        <a:rPr sz="1650" b="1">
                          <a:solidFill>
                            <a:srgbClr val="FFFFFF"/>
                          </a:solidFill>
                          <a:latin typeface="Inter"/>
                          <a:ea typeface="Inter"/>
                          <a:cs typeface="Inter"/>
                        </a:rPr>
                        <a:t>Budget / share</a:t>
                      </a:r>
                    </a:p>
                  </a:txBody>
                  <a:tcPr marL="171450" marR="171450" marT="85725" marB="85725">
                    <a:solidFill>
                      <a:srgbClr val="243034"/>
                    </a:solidFill>
                  </a:tcPr>
                </a:tc>
              </a:tr>
              <a:tr h="487680">
                <a:tc>
                  <a:txBody>
                    <a:bodyPr/>
                    <a:lstStyle/>
                    <a:p>
                      <a:r>
                        <a:rPr sz="1650" b="0">
                          <a:solidFill>
                            <a:srgbClr val="FFFFFF"/>
                          </a:solidFill>
                          <a:latin typeface="Inter"/>
                          <a:ea typeface="Inter"/>
                          <a:cs typeface="Inter"/>
                        </a:rPr>
                        <a:t>Team capacity and founder-led sales</a:t>
                      </a:r>
                    </a:p>
                  </a:txBody>
                  <a:tcPr marL="171450" marR="171450" marT="85725" marB="85725">
                    <a:solidFill>
                      <a:srgbClr val="111719"/>
                    </a:solidFill>
                  </a:tcPr>
                </a:tc>
                <a:tc>
                  <a:txBody>
                    <a:bodyPr/>
                    <a:lstStyle/>
                    <a:p>
                      <a:r>
                        <a:rPr sz="1650" b="0">
                          <a:solidFill>
                            <a:srgbClr val="FFFFFF"/>
                          </a:solidFill>
                          <a:latin typeface="Inter"/>
                          <a:ea typeface="Inter"/>
                          <a:cs typeface="Inter"/>
                        </a:rPr>
                        <a:t>$80,000 / 40%</a:t>
                      </a:r>
                    </a:p>
                  </a:txBody>
                  <a:tcPr marL="171450" marR="171450" marT="85725" marB="85725">
                    <a:solidFill>
                      <a:srgbClr val="111719"/>
                    </a:solidFill>
                  </a:tcPr>
                </a:tc>
              </a:tr>
              <a:tr h="487680">
                <a:tc>
                  <a:txBody>
                    <a:bodyPr/>
                    <a:lstStyle/>
                    <a:p>
                      <a:r>
                        <a:rPr sz="1650" b="0">
                          <a:solidFill>
                            <a:srgbClr val="FFFFFF"/>
                          </a:solidFill>
                          <a:latin typeface="Inter"/>
                          <a:ea typeface="Inter"/>
                          <a:cs typeface="Inter"/>
                        </a:rPr>
                        <a:t>Customer migration, training and delivery</a:t>
                      </a:r>
                    </a:p>
                  </a:txBody>
                  <a:tcPr marL="171450" marR="171450" marT="85725" marB="85725">
                    <a:solidFill>
                      <a:srgbClr val="111719"/>
                    </a:solidFill>
                  </a:tcPr>
                </a:tc>
                <a:tc>
                  <a:txBody>
                    <a:bodyPr/>
                    <a:lstStyle/>
                    <a:p>
                      <a:r>
                        <a:rPr sz="1650" b="0">
                          <a:solidFill>
                            <a:srgbClr val="FFFFFF"/>
                          </a:solidFill>
                          <a:latin typeface="Inter"/>
                          <a:ea typeface="Inter"/>
                          <a:cs typeface="Inter"/>
                        </a:rPr>
                        <a:t>$40,000 / 20%</a:t>
                      </a:r>
                    </a:p>
                  </a:txBody>
                  <a:tcPr marL="171450" marR="171450" marT="85725" marB="85725">
                    <a:solidFill>
                      <a:srgbClr val="111719"/>
                    </a:solidFill>
                  </a:tcPr>
                </a:tc>
              </a:tr>
              <a:tr h="487680">
                <a:tc>
                  <a:txBody>
                    <a:bodyPr/>
                    <a:lstStyle/>
                    <a:p>
                      <a:r>
                        <a:rPr sz="1650" b="0">
                          <a:solidFill>
                            <a:srgbClr val="FFFFFF"/>
                          </a:solidFill>
                          <a:latin typeface="Inter"/>
                          <a:ea typeface="Inter"/>
                          <a:cs typeface="Inter"/>
                        </a:rPr>
                        <a:t>Product reliability and infrastructure</a:t>
                      </a:r>
                    </a:p>
                  </a:txBody>
                  <a:tcPr marL="171450" marR="171450" marT="85725" marB="85725">
                    <a:solidFill>
                      <a:srgbClr val="111719"/>
                    </a:solidFill>
                  </a:tcPr>
                </a:tc>
                <a:tc>
                  <a:txBody>
                    <a:bodyPr/>
                    <a:lstStyle/>
                    <a:p>
                      <a:r>
                        <a:rPr sz="1650" b="0">
                          <a:solidFill>
                            <a:srgbClr val="FFFFFF"/>
                          </a:solidFill>
                          <a:latin typeface="Inter"/>
                          <a:ea typeface="Inter"/>
                          <a:cs typeface="Inter"/>
                        </a:rPr>
                        <a:t>$30,000 / 15%</a:t>
                      </a:r>
                    </a:p>
                  </a:txBody>
                  <a:tcPr marL="171450" marR="171450" marT="85725" marB="85725">
                    <a:solidFill>
                      <a:srgbClr val="111719"/>
                    </a:solidFill>
                  </a:tcPr>
                </a:tc>
              </a:tr>
              <a:tr h="487680">
                <a:tc>
                  <a:txBody>
                    <a:bodyPr/>
                    <a:lstStyle/>
                    <a:p>
                      <a:r>
                        <a:rPr sz="1650" b="0">
                          <a:solidFill>
                            <a:srgbClr val="FFFFFF"/>
                          </a:solidFill>
                          <a:latin typeface="Inter"/>
                          <a:ea typeface="Inter"/>
                          <a:cs typeface="Inter"/>
                        </a:rPr>
                        <a:t>Focused acquisition experiments</a:t>
                      </a:r>
                    </a:p>
                  </a:txBody>
                  <a:tcPr marL="171450" marR="171450" marT="85725" marB="85725">
                    <a:solidFill>
                      <a:srgbClr val="111719"/>
                    </a:solidFill>
                  </a:tcPr>
                </a:tc>
                <a:tc>
                  <a:txBody>
                    <a:bodyPr/>
                    <a:lstStyle/>
                    <a:p>
                      <a:r>
                        <a:rPr sz="1650" b="0">
                          <a:solidFill>
                            <a:srgbClr val="FFFFFF"/>
                          </a:solidFill>
                          <a:latin typeface="Inter"/>
                          <a:ea typeface="Inter"/>
                          <a:cs typeface="Inter"/>
                        </a:rPr>
                        <a:t>$30,000 / 15%</a:t>
                      </a:r>
                    </a:p>
                  </a:txBody>
                  <a:tcPr marL="171450" marR="171450" marT="85725" marB="85725">
                    <a:solidFill>
                      <a:srgbClr val="111719"/>
                    </a:solidFill>
                  </a:tcPr>
                </a:tc>
              </a:tr>
            </a:tbl>
          </a:graphicData>
        </a:graphic>
      </p:graphicFrame>
      <p:sp>
        <p:nvSpPr>
          <p:cNvPr id="5" name="">
            <a:extLst xmlns:a="http://schemas.openxmlformats.org/drawingml/2006/main">
              <a:ext uri="{FF2B5EF4-FFF2-40B4-BE49-F238E27FC236}">
                <a16:creationId xmlns:a16="http://schemas.microsoft.com/office/drawing/2014/main" id="{76545729-6960-4712-84F1-ECC6DB585583}"/>
              </a:ext>
            </a:extLst>
          </p:cNvPr>
          <p:cNvSpPr>
            <a:spLocks xmlns:a="http://schemas.openxmlformats.org/drawingml/2006/main" noGrp="1"/>
          </p:cNvSpPr>
          <p:nvPr/>
        </p:nvSpPr>
        <p:spPr>
          <a:xfrm xmlns:a="http://schemas.openxmlformats.org/drawingml/2006/main">
            <a:off x="609600" y="6334125"/>
            <a:ext cx="3429000" cy="276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lgn="l">
              <a:buNone/>
              <a:defRPr sz="1575" b="1">
                <a:solidFill>
                  <a:srgbClr val="FFFFFF"/>
                </a:solidFill>
                <a:latin typeface="Inter"/>
                <a:ea typeface="Inter"/>
                <a:cs typeface="Inter"/>
              </a:defRPr>
            </a:pPr>
            <a:r>
              <a:rPr sz="1575" b="1">
                <a:solidFill>
                  <a:srgbClr val="FFFFFF"/>
                </a:solidFill>
                <a:latin typeface="Inter"/>
                <a:ea typeface="Inter"/>
                <a:cs typeface="Inter"/>
              </a:rPr>
              <a:t>Katelyn Pauley</a:t>
            </a:r>
          </a:p>
        </p:txBody>
      </p:sp>
      <p:sp>
        <p:nvSpPr>
          <p:cNvPr id="6" name="">
            <a:extLst xmlns:a="http://schemas.openxmlformats.org/drawingml/2006/main">
              <a:ext uri="{FF2B5EF4-FFF2-40B4-BE49-F238E27FC236}">
                <a16:creationId xmlns:a16="http://schemas.microsoft.com/office/drawing/2014/main" id="{22184D07-64C2-4C44-A7B4-1F8760862481}"/>
              </a:ext>
            </a:extLst>
          </p:cNvPr>
          <p:cNvSpPr>
            <a:spLocks xmlns:a="http://schemas.openxmlformats.org/drawingml/2006/main" noGrp="1"/>
          </p:cNvSpPr>
          <p:nvPr/>
        </p:nvSpPr>
        <p:spPr>
          <a:xfrm xmlns:a="http://schemas.openxmlformats.org/drawingml/2006/main">
            <a:off x="4191000" y="6334125"/>
            <a:ext cx="3905250" cy="276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lgn="l">
              <a:buNone/>
              <a:defRPr sz="1575" b="0">
                <a:solidFill>
                  <a:srgbClr val="FF6A19"/>
                </a:solidFill>
                <a:latin typeface="Inter"/>
                <a:ea typeface="Inter"/>
                <a:cs typeface="Inter"/>
              </a:defRPr>
            </a:pPr>
            <a:r>
              <a:rPr sz="1575" b="0">
                <a:solidFill>
                  <a:srgbClr val="FF6A19"/>
                </a:solidFill>
                <a:latin typeface="Inter"/>
                <a:ea typeface="Inter"/>
                <a:cs typeface="Inter"/>
                <a:hlinkClick xmlns:r="http://schemas.openxmlformats.org/officeDocument/2006/relationships" r:id="Rdc842f81257a471a"/>
              </a:rPr>
              <a:t>katelyn@clubward.io</a:t>
            </a:r>
          </a:p>
        </p:txBody>
      </p:sp>
      <p:sp>
        <p:nvSpPr>
          <p:cNvPr id="7" name="">
            <a:extLst xmlns:a="http://schemas.openxmlformats.org/drawingml/2006/main">
              <a:ext uri="{FF2B5EF4-FFF2-40B4-BE49-F238E27FC236}">
                <a16:creationId xmlns:a16="http://schemas.microsoft.com/office/drawing/2014/main" id="{D6856EE5-5B6D-489B-8DF5-5427A0A9463E}"/>
              </a:ext>
            </a:extLst>
          </p:cNvPr>
          <p:cNvSpPr>
            <a:spLocks xmlns:a="http://schemas.openxmlformats.org/drawingml/2006/main" noGrp="1"/>
          </p:cNvSpPr>
          <p:nvPr/>
        </p:nvSpPr>
        <p:spPr>
          <a:xfrm xmlns:a="http://schemas.openxmlformats.org/drawingml/2006/main">
            <a:off x="9191625" y="6334125"/>
            <a:ext cx="2381250" cy="276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lgn="l">
              <a:buNone/>
              <a:defRPr sz="1575" b="0">
                <a:solidFill>
                  <a:srgbClr val="FF6A19"/>
                </a:solidFill>
                <a:latin typeface="Inter"/>
                <a:ea typeface="Inter"/>
                <a:cs typeface="Inter"/>
              </a:defRPr>
            </a:pPr>
            <a:r>
              <a:rPr sz="1575" b="0">
                <a:solidFill>
                  <a:srgbClr val="FF6A19"/>
                </a:solidFill>
                <a:latin typeface="Inter"/>
                <a:ea typeface="Inter"/>
                <a:cs typeface="Inter"/>
                <a:hlinkClick xmlns:r="http://schemas.openxmlformats.org/officeDocument/2006/relationships" r:id="R37d236ca62ae451a"/>
              </a:rPr>
              <a:t>clubward.io</a:t>
            </a:r>
          </a:p>
        </p:txBody>
      </p:sp>
      <p:sp>
        <p:nvSpPr>
          <p:cNvPr id="10" name="">
            <a:extLst xmlns:a="http://schemas.openxmlformats.org/drawingml/2006/main">
              <a:ext uri="{FF2B5EF4-FFF2-40B4-BE49-F238E27FC236}">
                <a16:creationId xmlns:a16="http://schemas.microsoft.com/office/drawing/2014/main" id="{0475E01C-F0B5-4920-8D67-35ABC844C706}"/>
              </a:ext>
            </a:extLst>
          </p:cNvPr>
          <p:cNvSpPr>
            <a:spLocks xmlns:a="http://schemas.openxmlformats.org/drawingml/2006/main" noGrp="1"/>
          </p:cNvSpPr>
          <p:nvPr/>
        </p:nvSpPr>
        <p:spPr>
          <a:xfrm xmlns:a="http://schemas.openxmlformats.org/drawingml/2006/main">
            <a:off x="609600" y="5448300"/>
            <a:ext cx="109728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1650" b="1">
                <a:solidFill>
                  <a:srgbClr val="FF6A19"/>
                </a:solidFill>
                <a:latin typeface="Inter"/>
                <a:ea typeface="Inter"/>
                <a:cs typeface="Inter"/>
              </a:defRPr>
            </a:pPr>
            <a:r>
              <a:rPr sz="1650" b="1">
                <a:solidFill>
                  <a:srgbClr val="FF6A19"/>
                </a:solidFill>
                <a:latin typeface="Inter"/>
                <a:ea typeface="Inter"/>
                <a:cs typeface="Inter"/>
              </a:rPr>
              <a:t>Operating reserve: $20,000 / 10%</a:t>
            </a:r>
          </a:p>
        </p:txBody>
      </p:sp>
      <p:sp>
        <p:nvSpPr>
          <p:cNvPr id="11" name="">
            <a:extLst xmlns:a="http://schemas.openxmlformats.org/drawingml/2006/main">
              <a:ext uri="{FF2B5EF4-FFF2-40B4-BE49-F238E27FC236}">
                <a16:creationId xmlns:a16="http://schemas.microsoft.com/office/drawing/2014/main" id="{EE58D5A3-F996-457E-ABC4-A4460C488EF1}"/>
              </a:ext>
            </a:extLst>
          </p:cNvPr>
          <p:cNvSpPr>
            <a:spLocks xmlns:a="http://schemas.openxmlformats.org/drawingml/2006/main" noGrp="1"/>
          </p:cNvSpPr>
          <p:nvPr/>
        </p:nvSpPr>
        <p:spPr>
          <a:xfrm xmlns:a="http://schemas.openxmlformats.org/drawingml/2006/main">
            <a:off x="609600" y="5838825"/>
            <a:ext cx="10715625"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lgn="l">
              <a:buNone/>
              <a:defRPr sz="1350" b="0">
                <a:solidFill>
                  <a:srgbClr val="BFC5C4"/>
                </a:solidFill>
                <a:latin typeface="Inter"/>
                <a:ea typeface="Inter"/>
                <a:cs typeface="Inter"/>
              </a:defRPr>
            </a:pPr>
            <a:r>
              <a:rPr sz="1350" b="0">
                <a:solidFill>
                  <a:srgbClr val="BFC5C4"/>
                </a:solidFill>
                <a:latin typeface="Inter"/>
                <a:ea typeface="Inter"/>
                <a:cs typeface="Inter"/>
              </a:rPr>
              <a:t>12-month plan at $15k/month plus reserve. Delivery and runway assumptions: slides 16–17.</a:t>
            </a:r>
          </a:p>
        </p:txBody>
      </p:sp>
    </p:spTree>
    <p:extLst>
      <p:ext uri="{BB962C8B-B14F-4D97-AF65-F5344CB8AC3E}">
        <p14:creationId xmlns:p14="http://schemas.microsoft.com/office/powerpoint/2010/main" val="1361548424"/>
      </p:ext>
    </p:extLst>
  </p:cSld>
</p:sld>
</file>

<file path=ppt/slides/slide16.xml><?xml version="1.0" encoding="utf-8"?>
<p:sld xmlns:p="http://schemas.openxmlformats.org/presentationml/2006/main">
  <p:cSld>
    <p:bg>
      <p:bgPr>
        <a:solidFill xmlns:a="http://schemas.openxmlformats.org/drawingml/2006/main">
          <a:srgbClr val="F5F2EC"/>
        </a:solidFill>
      </p:bgPr>
    </p:bg>
    <p:spTree>
      <p:nvGrpSpPr>
        <p:cNvPr id="1" name=""/>
        <p:cNvGrpSpPr/>
        <p:nvPr/>
      </p:nvGrpSpPr>
      <p:grpSpPr>
        <a:xfrm xmlns:a="http://schemas.openxmlformats.org/drawingml/2006/main"/>
      </p:grpSpPr>
      <p:sp>
        <p:nvSpPr>
          <p:cNvPr id="7" name="">
            <a:extLst xmlns:a="http://schemas.openxmlformats.org/drawingml/2006/main">
              <a:ext uri="{FF2B5EF4-FFF2-40B4-BE49-F238E27FC236}">
                <a16:creationId xmlns:a16="http://schemas.microsoft.com/office/drawing/2014/main" id="{4BEA98E7-7187-4C45-8C0B-10568E4C943B}"/>
              </a:ext>
            </a:extLst>
          </p:cNvPr>
          <p:cNvSpPr>
            <a:spLocks xmlns:a="http://schemas.openxmlformats.org/drawingml/2006/main" noGrp="1"/>
          </p:cNvSpPr>
          <p:nvPr/>
        </p:nvSpPr>
        <p:spPr>
          <a:xfrm xmlns:a="http://schemas.openxmlformats.org/drawingml/2006/main">
            <a:off x="609600" y="514350"/>
            <a:ext cx="1097280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defRPr sz="3450" b="1">
                <a:solidFill>
                  <a:srgbClr val="172123"/>
                </a:solidFill>
                <a:latin typeface="Inter"/>
                <a:ea typeface="Inter"/>
                <a:cs typeface="Inter"/>
              </a:defRPr>
            </a:pPr>
            <a:r>
              <a:rPr sz="3450" b="1">
                <a:solidFill>
                  <a:srgbClr val="172123"/>
                </a:solidFill>
                <a:latin typeface="Inter"/>
                <a:ea typeface="Inter"/>
                <a:cs typeface="Inter"/>
              </a:rPr>
              <a:t>Appendix: pricing and delivery sensitivity</a:t>
            </a:r>
          </a:p>
        </p:txBody>
      </p:sp>
      <p:sp>
        <p:nvSpPr>
          <p:cNvPr id="2" name="">
            <a:extLst xmlns:a="http://schemas.openxmlformats.org/drawingml/2006/main">
              <a:ext uri="{FF2B5EF4-FFF2-40B4-BE49-F238E27FC236}">
                <a16:creationId xmlns:a16="http://schemas.microsoft.com/office/drawing/2014/main" id="{F473B416-CFE2-4924-9746-4A37475D6BF8}"/>
              </a:ext>
            </a:extLst>
          </p:cNvPr>
          <p:cNvSpPr>
            <a:spLocks xmlns:a="http://schemas.openxmlformats.org/drawingml/2006/main" noGrp="1"/>
          </p:cNvSpPr>
          <p:nvPr/>
        </p:nvSpPr>
        <p:spPr>
          <a:xfrm xmlns:a="http://schemas.openxmlformats.org/drawingml/2006/main">
            <a:off x="609600" y="1733550"/>
            <a:ext cx="10972800"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defRPr sz="2250" b="1">
                <a:solidFill>
                  <a:srgbClr val="172123"/>
                </a:solidFill>
                <a:latin typeface="Inter"/>
                <a:ea typeface="Inter"/>
                <a:cs typeface="Inter"/>
              </a:defRPr>
            </a:pPr>
            <a:r>
              <a:rPr sz="2250" b="1">
                <a:solidFill>
                  <a:srgbClr val="172123"/>
                </a:solidFill>
                <a:latin typeface="Inter"/>
                <a:ea typeface="Inter"/>
                <a:cs typeface="Inter"/>
              </a:rPr>
              <a:t>50 active accounts at different monthly averages</a:t>
            </a:r>
          </a:p>
        </p:txBody>
      </p:sp>
      <p:graphicFrame>
        <p:nvGraphicFramePr>
          <p:cNvPr id="9" name=""/>
          <p:cNvGraphicFramePr/>
          <p:nvPr/>
        </p:nvGraphicFramePr>
        <p:xfrm>
          <a:off xmlns:a="http://schemas.openxmlformats.org/drawingml/2006/main" x="609600" y="2381250"/>
          <a:ext xmlns:a="http://schemas.openxmlformats.org/drawingml/2006/main" cx="10972800" cy="2362200"/>
        </p:xfrm>
        <a:graphic xmlns:a="http://schemas.openxmlformats.org/drawingml/2006/main">
          <a:graphicData uri="http://schemas.openxmlformats.org/drawingml/2006/table">
            <a:tbl>
              <a:tblPr/>
              <a:tblGrid>
                <a:gridCol w="4619625"/>
                <a:gridCol w="2809875"/>
                <a:gridCol w="3543300"/>
              </a:tblGrid>
              <a:tr h="590550">
                <a:tc>
                  <a:txBody>
                    <a:bodyPr/>
                    <a:lstStyle/>
                    <a:p>
                      <a:r>
                        <a:rPr sz="1875" b="1">
                          <a:solidFill>
                            <a:srgbClr val="172123"/>
                          </a:solidFill>
                          <a:latin typeface="Inter"/>
                          <a:ea typeface="Inter"/>
                          <a:cs typeface="Inter"/>
                        </a:rPr>
                        <a:t>Assumed average / month</a:t>
                      </a:r>
                    </a:p>
                  </a:txBody>
                  <a:tcPr marL="152400" marR="152400" marT="95250" marB="95250">
                    <a:solidFill>
                      <a:srgbClr val="E8E3DB"/>
                    </a:solidFill>
                  </a:tcPr>
                </a:tc>
                <a:tc>
                  <a:txBody>
                    <a:bodyPr/>
                    <a:lstStyle/>
                    <a:p>
                      <a:r>
                        <a:rPr sz="1875" b="1">
                          <a:solidFill>
                            <a:srgbClr val="172123"/>
                          </a:solidFill>
                          <a:latin typeface="Inter"/>
                          <a:ea typeface="Inter"/>
                          <a:cs typeface="Inter"/>
                        </a:rPr>
                        <a:t>MRR</a:t>
                      </a:r>
                    </a:p>
                  </a:txBody>
                  <a:tcPr marL="152400" marR="152400" marT="95250" marB="95250">
                    <a:solidFill>
                      <a:srgbClr val="E8E3DB"/>
                    </a:solidFill>
                  </a:tcPr>
                </a:tc>
                <a:tc>
                  <a:txBody>
                    <a:bodyPr/>
                    <a:lstStyle/>
                    <a:p>
                      <a:r>
                        <a:rPr sz="1875" b="1">
                          <a:solidFill>
                            <a:srgbClr val="172123"/>
                          </a:solidFill>
                          <a:latin typeface="Inter"/>
                          <a:ea typeface="Inter"/>
                          <a:cs typeface="Inter"/>
                        </a:rPr>
                        <a:t>ARR</a:t>
                      </a:r>
                    </a:p>
                  </a:txBody>
                  <a:tcPr marL="152400" marR="152400" marT="95250" marB="95250">
                    <a:solidFill>
                      <a:srgbClr val="E8E3DB"/>
                    </a:solidFill>
                  </a:tcPr>
                </a:tc>
              </a:tr>
              <a:tr h="590550">
                <a:tc>
                  <a:txBody>
                    <a:bodyPr/>
                    <a:lstStyle/>
                    <a:p>
                      <a:r>
                        <a:rPr sz="1875" b="0">
                          <a:solidFill>
                            <a:srgbClr val="172123"/>
                          </a:solidFill>
                          <a:latin typeface="Inter"/>
                          <a:ea typeface="Inter"/>
                          <a:cs typeface="Inter"/>
                        </a:rPr>
                        <a:t>$300</a:t>
                      </a:r>
                    </a:p>
                  </a:txBody>
                  <a:tcPr marL="152400" marR="152400" marT="95250" marB="95250">
                    <a:solidFill>
                      <a:srgbClr val="F5F2EC"/>
                    </a:solidFill>
                  </a:tcPr>
                </a:tc>
                <a:tc>
                  <a:txBody>
                    <a:bodyPr/>
                    <a:lstStyle/>
                    <a:p>
                      <a:r>
                        <a:rPr sz="1875" b="0">
                          <a:solidFill>
                            <a:srgbClr val="172123"/>
                          </a:solidFill>
                          <a:latin typeface="Inter"/>
                          <a:ea typeface="Inter"/>
                          <a:cs typeface="Inter"/>
                        </a:rPr>
                        <a:t>$15,000</a:t>
                      </a:r>
                    </a:p>
                  </a:txBody>
                  <a:tcPr marL="152400" marR="152400" marT="95250" marB="95250">
                    <a:solidFill>
                      <a:srgbClr val="F5F2EC"/>
                    </a:solidFill>
                  </a:tcPr>
                </a:tc>
                <a:tc>
                  <a:txBody>
                    <a:bodyPr/>
                    <a:lstStyle/>
                    <a:p>
                      <a:r>
                        <a:rPr sz="1875" b="0">
                          <a:solidFill>
                            <a:srgbClr val="172123"/>
                          </a:solidFill>
                          <a:latin typeface="Inter"/>
                          <a:ea typeface="Inter"/>
                          <a:cs typeface="Inter"/>
                        </a:rPr>
                        <a:t>$180,000</a:t>
                      </a:r>
                    </a:p>
                  </a:txBody>
                  <a:tcPr marL="152400" marR="152400" marT="95250" marB="95250">
                    <a:solidFill>
                      <a:srgbClr val="F5F2EC"/>
                    </a:solidFill>
                  </a:tcPr>
                </a:tc>
              </a:tr>
              <a:tr h="590550">
                <a:tc>
                  <a:txBody>
                    <a:bodyPr/>
                    <a:lstStyle/>
                    <a:p>
                      <a:r>
                        <a:rPr sz="1875" b="0">
                          <a:solidFill>
                            <a:srgbClr val="172123"/>
                          </a:solidFill>
                          <a:latin typeface="Inter"/>
                          <a:ea typeface="Inter"/>
                          <a:cs typeface="Inter"/>
                        </a:rPr>
                        <a:t>$500 target case</a:t>
                      </a:r>
                    </a:p>
                  </a:txBody>
                  <a:tcPr marL="152400" marR="152400" marT="95250" marB="95250">
                    <a:solidFill>
                      <a:srgbClr val="F5F2EC"/>
                    </a:solidFill>
                  </a:tcPr>
                </a:tc>
                <a:tc>
                  <a:txBody>
                    <a:bodyPr/>
                    <a:lstStyle/>
                    <a:p>
                      <a:r>
                        <a:rPr sz="1875" b="0">
                          <a:solidFill>
                            <a:srgbClr val="172123"/>
                          </a:solidFill>
                          <a:latin typeface="Inter"/>
                          <a:ea typeface="Inter"/>
                          <a:cs typeface="Inter"/>
                        </a:rPr>
                        <a:t>$25,000</a:t>
                      </a:r>
                    </a:p>
                  </a:txBody>
                  <a:tcPr marL="152400" marR="152400" marT="95250" marB="95250">
                    <a:solidFill>
                      <a:srgbClr val="F5F2EC"/>
                    </a:solidFill>
                  </a:tcPr>
                </a:tc>
                <a:tc>
                  <a:txBody>
                    <a:bodyPr/>
                    <a:lstStyle/>
                    <a:p>
                      <a:r>
                        <a:rPr sz="1875" b="0">
                          <a:solidFill>
                            <a:srgbClr val="172123"/>
                          </a:solidFill>
                          <a:latin typeface="Inter"/>
                          <a:ea typeface="Inter"/>
                          <a:cs typeface="Inter"/>
                        </a:rPr>
                        <a:t>$300,000</a:t>
                      </a:r>
                    </a:p>
                  </a:txBody>
                  <a:tcPr marL="152400" marR="152400" marT="95250" marB="95250">
                    <a:solidFill>
                      <a:srgbClr val="F5F2EC"/>
                    </a:solidFill>
                  </a:tcPr>
                </a:tc>
              </a:tr>
              <a:tr h="590550">
                <a:tc>
                  <a:txBody>
                    <a:bodyPr/>
                    <a:lstStyle/>
                    <a:p>
                      <a:r>
                        <a:rPr sz="1875" b="0">
                          <a:solidFill>
                            <a:srgbClr val="172123"/>
                          </a:solidFill>
                          <a:latin typeface="Inter"/>
                          <a:ea typeface="Inter"/>
                          <a:cs typeface="Inter"/>
                        </a:rPr>
                        <a:t>$700</a:t>
                      </a:r>
                    </a:p>
                  </a:txBody>
                  <a:tcPr marL="152400" marR="152400" marT="95250" marB="95250">
                    <a:solidFill>
                      <a:srgbClr val="F5F2EC"/>
                    </a:solidFill>
                  </a:tcPr>
                </a:tc>
                <a:tc>
                  <a:txBody>
                    <a:bodyPr/>
                    <a:lstStyle/>
                    <a:p>
                      <a:r>
                        <a:rPr sz="1875" b="0">
                          <a:solidFill>
                            <a:srgbClr val="172123"/>
                          </a:solidFill>
                          <a:latin typeface="Inter"/>
                          <a:ea typeface="Inter"/>
                          <a:cs typeface="Inter"/>
                        </a:rPr>
                        <a:t>$35,000</a:t>
                      </a:r>
                    </a:p>
                  </a:txBody>
                  <a:tcPr marL="152400" marR="152400" marT="95250" marB="95250">
                    <a:solidFill>
                      <a:srgbClr val="F5F2EC"/>
                    </a:solidFill>
                  </a:tcPr>
                </a:tc>
                <a:tc>
                  <a:txBody>
                    <a:bodyPr/>
                    <a:lstStyle/>
                    <a:p>
                      <a:r>
                        <a:rPr sz="1875" b="0">
                          <a:solidFill>
                            <a:srgbClr val="172123"/>
                          </a:solidFill>
                          <a:latin typeface="Inter"/>
                          <a:ea typeface="Inter"/>
                          <a:cs typeface="Inter"/>
                        </a:rPr>
                        <a:t>$420,000</a:t>
                      </a:r>
                    </a:p>
                  </a:txBody>
                  <a:tcPr marL="152400" marR="152400" marT="95250" marB="95250">
                    <a:solidFill>
                      <a:srgbClr val="F5F2EC"/>
                    </a:solidFill>
                  </a:tcPr>
                </a:tc>
              </a:tr>
            </a:tbl>
          </a:graphicData>
        </a:graphic>
      </p:graphicFrame>
      <p:sp>
        <p:nvSpPr>
          <p:cNvPr id="4" name="">
            <a:extLst xmlns:a="http://schemas.openxmlformats.org/drawingml/2006/main">
              <a:ext uri="{FF2B5EF4-FFF2-40B4-BE49-F238E27FC236}">
                <a16:creationId xmlns:a16="http://schemas.microsoft.com/office/drawing/2014/main" id="{0F5F6010-BD86-4436-801F-E6B3A38BFE79}"/>
              </a:ext>
            </a:extLst>
          </p:cNvPr>
          <p:cNvSpPr>
            <a:spLocks xmlns:a="http://schemas.openxmlformats.org/drawingml/2006/main" noGrp="1"/>
          </p:cNvSpPr>
          <p:nvPr/>
        </p:nvSpPr>
        <p:spPr>
          <a:xfrm xmlns:a="http://schemas.openxmlformats.org/drawingml/2006/main">
            <a:off x="609600" y="5114925"/>
            <a:ext cx="10972800" cy="4381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defRPr sz="2175" b="1">
                <a:solidFill>
                  <a:srgbClr val="172123"/>
                </a:solidFill>
                <a:latin typeface="Inter"/>
                <a:ea typeface="Inter"/>
                <a:cs typeface="Inter"/>
              </a:defRPr>
            </a:pPr>
            <a:r>
              <a:rPr sz="2175" b="1">
                <a:solidFill>
                  <a:srgbClr val="172123"/>
                </a:solidFill>
                <a:latin typeface="Inter"/>
                <a:ea typeface="Inter"/>
                <a:cs typeface="Inter"/>
              </a:rPr>
              <a:t>$40k delivery budget ÷ 50 launches = $800 per launch</a:t>
            </a:r>
          </a:p>
        </p:txBody>
      </p:sp>
      <p:sp>
        <p:nvSpPr>
          <p:cNvPr id="5" name="">
            <a:extLst xmlns:a="http://schemas.openxmlformats.org/drawingml/2006/main">
              <a:ext uri="{FF2B5EF4-FFF2-40B4-BE49-F238E27FC236}">
                <a16:creationId xmlns:a16="http://schemas.microsoft.com/office/drawing/2014/main" id="{575CA7CA-C948-4884-91D2-F0184B67605D}"/>
              </a:ext>
            </a:extLst>
          </p:cNvPr>
          <p:cNvSpPr>
            <a:spLocks xmlns:a="http://schemas.openxmlformats.org/drawingml/2006/main" noGrp="1"/>
          </p:cNvSpPr>
          <p:nvPr/>
        </p:nvSpPr>
        <p:spPr>
          <a:xfrm xmlns:a="http://schemas.openxmlformats.org/drawingml/2006/main">
            <a:off x="609600" y="5657850"/>
            <a:ext cx="1097280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defRPr sz="1650" b="0">
                <a:solidFill>
                  <a:srgbClr val="5A6668"/>
                </a:solidFill>
                <a:latin typeface="Inter"/>
                <a:ea typeface="Inter"/>
                <a:cs typeface="Inter"/>
              </a:defRPr>
            </a:pPr>
            <a:r>
              <a:rPr sz="1650" b="0">
                <a:solidFill>
                  <a:srgbClr val="5A6668"/>
                </a:solidFill>
                <a:latin typeface="Inter"/>
                <a:ea typeface="Inter"/>
                <a:cs typeface="Inter"/>
              </a:rPr>
              <a:t>Budget allocation for migration, training and delivery, not measured cost.</a:t>
            </a:r>
          </a:p>
          <a:p xmlns:a="http://schemas.openxmlformats.org/drawingml/2006/main">
            <a:pPr>
              <a:defRPr sz="1650" b="0">
                <a:solidFill>
                  <a:srgbClr val="5A6668"/>
                </a:solidFill>
                <a:latin typeface="Inter"/>
                <a:ea typeface="Inter"/>
                <a:cs typeface="Inter"/>
              </a:defRPr>
            </a:pPr>
            <a:r>
              <a:rPr sz="1650" b="0">
                <a:solidFill>
                  <a:srgbClr val="5A6668"/>
                </a:solidFill>
                <a:latin typeface="Inter"/>
                <a:ea typeface="Inter"/>
                <a:cs typeface="Inter"/>
              </a:rPr>
              <a:t>Track delivery labor, recurring support and hosting before scaling acquisition.</a:t>
            </a:r>
          </a:p>
        </p:txBody>
      </p:sp>
      <p:sp>
        <p:nvSpPr>
          <p:cNvPr id="6" name="">
            <a:extLst xmlns:a="http://schemas.openxmlformats.org/drawingml/2006/main">
              <a:ext uri="{FF2B5EF4-FFF2-40B4-BE49-F238E27FC236}">
                <a16:creationId xmlns:a16="http://schemas.microsoft.com/office/drawing/2014/main" id="{7CB88B4A-39FE-4BBA-95A1-1146631A9076}"/>
              </a:ext>
            </a:extLst>
          </p:cNvPr>
          <p:cNvSpPr>
            <a:spLocks xmlns:a="http://schemas.openxmlformats.org/drawingml/2006/main" noGrp="1"/>
          </p:cNvSpPr>
          <p:nvPr/>
        </p:nvSpPr>
        <p:spPr>
          <a:xfrm xmlns:a="http://schemas.openxmlformats.org/drawingml/2006/main">
            <a:off x="11144250" y="6553200"/>
            <a:ext cx="428625"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defRPr sz="1200" b="0">
                <a:solidFill>
                  <a:srgbClr val="5A6668"/>
                </a:solidFill>
                <a:latin typeface="Inter"/>
                <a:ea typeface="Inter"/>
                <a:cs typeface="Inter"/>
              </a:defRPr>
            </a:pPr>
            <a:r>
              <a:rPr sz="1200" b="0">
                <a:solidFill>
                  <a:srgbClr val="5A6668"/>
                </a:solidFill>
                <a:latin typeface="Inter"/>
                <a:ea typeface="Inter"/>
                <a:cs typeface="Inter"/>
              </a:rPr>
              <a:t>16</a:t>
            </a:r>
          </a:p>
        </p:txBody>
      </p:sp>
    </p:spTree>
    <p:extLst>
      <p:ext uri="{BB962C8B-B14F-4D97-AF65-F5344CB8AC3E}">
        <p14:creationId xmlns:p14="http://schemas.microsoft.com/office/powerpoint/2010/main" val="1081151597"/>
      </p:ext>
    </p:extLst>
  </p:cSld>
</p:sld>
</file>

<file path=ppt/slides/slide17.xml><?xml version="1.0" encoding="utf-8"?>
<p:sld xmlns:p="http://schemas.openxmlformats.org/presentationml/2006/main">
  <p:cSld>
    <p:bg>
      <p:bgPr>
        <a:solidFill xmlns:a="http://schemas.openxmlformats.org/drawingml/2006/main">
          <a:srgbClr val="F5F2EC"/>
        </a:solidFill>
      </p:bgPr>
    </p:bg>
    <p:spTree>
      <p:nvGrpSpPr>
        <p:cNvPr id="1" name=""/>
        <p:cNvGrpSpPr/>
        <p:nvPr/>
      </p:nvGrpSpPr>
      <p:grpSpPr>
        <a:xfrm xmlns:a="http://schemas.openxmlformats.org/drawingml/2006/main"/>
      </p:grpSpPr>
      <p:sp>
        <p:nvSpPr>
          <p:cNvPr id="6" name="">
            <a:extLst xmlns:a="http://schemas.openxmlformats.org/drawingml/2006/main">
              <a:ext uri="{FF2B5EF4-FFF2-40B4-BE49-F238E27FC236}">
                <a16:creationId xmlns:a16="http://schemas.microsoft.com/office/drawing/2014/main" id="{F310EF40-D8E6-45FE-9686-242163CC6E38}"/>
              </a:ext>
            </a:extLst>
          </p:cNvPr>
          <p:cNvSpPr>
            <a:spLocks xmlns:a="http://schemas.openxmlformats.org/drawingml/2006/main" noGrp="1"/>
          </p:cNvSpPr>
          <p:nvPr/>
        </p:nvSpPr>
        <p:spPr>
          <a:xfrm xmlns:a="http://schemas.openxmlformats.org/drawingml/2006/main">
            <a:off x="609600" y="514350"/>
            <a:ext cx="10972800" cy="762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3450" b="1">
                <a:solidFill>
                  <a:srgbClr val="172123"/>
                </a:solidFill>
                <a:latin typeface="Inter"/>
                <a:ea typeface="Inter"/>
                <a:cs typeface="Inter"/>
              </a:defRPr>
            </a:pPr>
            <a:r>
              <a:rPr sz="3450" b="1">
                <a:solidFill>
                  <a:srgbClr val="172123"/>
                </a:solidFill>
                <a:latin typeface="Inter"/>
                <a:ea typeface="Inter"/>
                <a:cs typeface="Inter"/>
              </a:rPr>
              <a:t>Appendix: funding and runway assumptions</a:t>
            </a:r>
          </a:p>
        </p:txBody>
      </p:sp>
      <p:graphicFrame>
        <p:nvGraphicFramePr>
          <p:cNvPr id="9" name=""/>
          <p:cNvGraphicFramePr/>
          <p:nvPr/>
        </p:nvGraphicFramePr>
        <p:xfrm>
          <a:off xmlns:a="http://schemas.openxmlformats.org/drawingml/2006/main" x="609600" y="1809750"/>
          <a:ext xmlns:a="http://schemas.openxmlformats.org/drawingml/2006/main" cx="10972800" cy="2762250"/>
        </p:xfrm>
        <a:graphic xmlns:a="http://schemas.openxmlformats.org/drawingml/2006/main">
          <a:graphicData uri="http://schemas.openxmlformats.org/drawingml/2006/table">
            <a:tbl>
              <a:tblPr/>
              <a:tblGrid>
                <a:gridCol w="3000375"/>
                <a:gridCol w="3143250"/>
                <a:gridCol w="2381250"/>
                <a:gridCol w="2447925"/>
              </a:tblGrid>
              <a:tr h="690563">
                <a:tc>
                  <a:txBody>
                    <a:bodyPr/>
                    <a:lstStyle/>
                    <a:p>
                      <a:r>
                        <a:rPr sz="1875" b="1">
                          <a:solidFill>
                            <a:srgbClr val="172123"/>
                          </a:solidFill>
                          <a:latin typeface="Inter"/>
                          <a:ea typeface="Inter"/>
                          <a:cs typeface="Inter"/>
                        </a:rPr>
                        <a:t>Raise scenario</a:t>
                      </a:r>
                    </a:p>
                  </a:txBody>
                  <a:tcPr marL="152400" marR="152400" marT="95250" marB="95250">
                    <a:solidFill>
                      <a:srgbClr val="E8E3DB"/>
                    </a:solidFill>
                  </a:tcPr>
                </a:tc>
                <a:tc>
                  <a:txBody>
                    <a:bodyPr/>
                    <a:lstStyle/>
                    <a:p>
                      <a:r>
                        <a:rPr sz="1875" b="1">
                          <a:solidFill>
                            <a:srgbClr val="172123"/>
                          </a:solidFill>
                          <a:latin typeface="Inter"/>
                          <a:ea typeface="Inter"/>
                          <a:cs typeface="Inter"/>
                        </a:rPr>
                        <a:t>Operating budget</a:t>
                      </a:r>
                    </a:p>
                  </a:txBody>
                  <a:tcPr marL="152400" marR="152400" marT="95250" marB="95250">
                    <a:solidFill>
                      <a:srgbClr val="E8E3DB"/>
                    </a:solidFill>
                  </a:tcPr>
                </a:tc>
                <a:tc>
                  <a:txBody>
                    <a:bodyPr/>
                    <a:lstStyle/>
                    <a:p>
                      <a:r>
                        <a:rPr sz="1875" b="1">
                          <a:solidFill>
                            <a:srgbClr val="172123"/>
                          </a:solidFill>
                          <a:latin typeface="Inter"/>
                          <a:ea typeface="Inter"/>
                          <a:cs typeface="Inter"/>
                        </a:rPr>
                        <a:t>Reserve</a:t>
                      </a:r>
                    </a:p>
                  </a:txBody>
                  <a:tcPr marL="152400" marR="152400" marT="95250" marB="95250">
                    <a:solidFill>
                      <a:srgbClr val="E8E3DB"/>
                    </a:solidFill>
                  </a:tcPr>
                </a:tc>
                <a:tc>
                  <a:txBody>
                    <a:bodyPr/>
                    <a:lstStyle/>
                    <a:p>
                      <a:r>
                        <a:rPr sz="1875" b="1">
                          <a:solidFill>
                            <a:srgbClr val="172123"/>
                          </a:solidFill>
                          <a:latin typeface="Inter"/>
                          <a:ea typeface="Inter"/>
                          <a:cs typeface="Inter"/>
                        </a:rPr>
                        <a:t>Runway</a:t>
                      </a:r>
                    </a:p>
                  </a:txBody>
                  <a:tcPr marL="152400" marR="152400" marT="95250" marB="95250">
                    <a:solidFill>
                      <a:srgbClr val="E8E3DB"/>
                    </a:solidFill>
                  </a:tcPr>
                </a:tc>
              </a:tr>
              <a:tr h="690563">
                <a:tc>
                  <a:txBody>
                    <a:bodyPr/>
                    <a:lstStyle/>
                    <a:p>
                      <a:r>
                        <a:rPr sz="1875" b="0">
                          <a:solidFill>
                            <a:srgbClr val="172123"/>
                          </a:solidFill>
                          <a:latin typeface="Inter"/>
                          <a:ea typeface="Inter"/>
                          <a:cs typeface="Inter"/>
                        </a:rPr>
                        <a:t>Minimum: $100k</a:t>
                      </a:r>
                    </a:p>
                  </a:txBody>
                  <a:tcPr marL="152400" marR="152400" marT="95250" marB="95250">
                    <a:solidFill>
                      <a:srgbClr val="F5F2EC"/>
                    </a:solidFill>
                  </a:tcPr>
                </a:tc>
                <a:tc>
                  <a:txBody>
                    <a:bodyPr/>
                    <a:lstStyle/>
                    <a:p>
                      <a:r>
                        <a:rPr sz="1875" b="0">
                          <a:solidFill>
                            <a:srgbClr val="172123"/>
                          </a:solidFill>
                          <a:latin typeface="Inter"/>
                          <a:ea typeface="Inter"/>
                          <a:cs typeface="Inter"/>
                        </a:rPr>
                        <a:t>$90,000</a:t>
                      </a:r>
                    </a:p>
                  </a:txBody>
                  <a:tcPr marL="152400" marR="152400" marT="95250" marB="95250">
                    <a:solidFill>
                      <a:srgbClr val="F5F2EC"/>
                    </a:solidFill>
                  </a:tcPr>
                </a:tc>
                <a:tc>
                  <a:txBody>
                    <a:bodyPr/>
                    <a:lstStyle/>
                    <a:p>
                      <a:r>
                        <a:rPr sz="1875" b="0">
                          <a:solidFill>
                            <a:srgbClr val="172123"/>
                          </a:solidFill>
                          <a:latin typeface="Inter"/>
                          <a:ea typeface="Inter"/>
                          <a:cs typeface="Inter"/>
                        </a:rPr>
                        <a:t>$10,000</a:t>
                      </a:r>
                    </a:p>
                  </a:txBody>
                  <a:tcPr marL="152400" marR="152400" marT="95250" marB="95250">
                    <a:solidFill>
                      <a:srgbClr val="F5F2EC"/>
                    </a:solidFill>
                  </a:tcPr>
                </a:tc>
                <a:tc>
                  <a:txBody>
                    <a:bodyPr/>
                    <a:lstStyle/>
                    <a:p>
                      <a:r>
                        <a:rPr sz="1875" b="0">
                          <a:solidFill>
                            <a:srgbClr val="172123"/>
                          </a:solidFill>
                          <a:latin typeface="Inter"/>
                          <a:ea typeface="Inter"/>
                          <a:cs typeface="Inter"/>
                        </a:rPr>
                        <a:t>6 months</a:t>
                      </a:r>
                    </a:p>
                  </a:txBody>
                  <a:tcPr marL="152400" marR="152400" marT="95250" marB="95250">
                    <a:solidFill>
                      <a:srgbClr val="F5F2EC"/>
                    </a:solidFill>
                  </a:tcPr>
                </a:tc>
              </a:tr>
              <a:tr h="690563">
                <a:tc>
                  <a:txBody>
                    <a:bodyPr/>
                    <a:lstStyle/>
                    <a:p>
                      <a:r>
                        <a:rPr sz="1875" b="0">
                          <a:solidFill>
                            <a:srgbClr val="172123"/>
                          </a:solidFill>
                          <a:latin typeface="Inter"/>
                          <a:ea typeface="Inter"/>
                          <a:cs typeface="Inter"/>
                        </a:rPr>
                        <a:t>Target: $200k</a:t>
                      </a:r>
                    </a:p>
                  </a:txBody>
                  <a:tcPr marL="152400" marR="152400" marT="95250" marB="95250">
                    <a:solidFill>
                      <a:srgbClr val="F5F2EC"/>
                    </a:solidFill>
                  </a:tcPr>
                </a:tc>
                <a:tc>
                  <a:txBody>
                    <a:bodyPr/>
                    <a:lstStyle/>
                    <a:p>
                      <a:r>
                        <a:rPr sz="1875" b="0">
                          <a:solidFill>
                            <a:srgbClr val="172123"/>
                          </a:solidFill>
                          <a:latin typeface="Inter"/>
                          <a:ea typeface="Inter"/>
                          <a:cs typeface="Inter"/>
                        </a:rPr>
                        <a:t>$180,000</a:t>
                      </a:r>
                    </a:p>
                  </a:txBody>
                  <a:tcPr marL="152400" marR="152400" marT="95250" marB="95250">
                    <a:solidFill>
                      <a:srgbClr val="F5F2EC"/>
                    </a:solidFill>
                  </a:tcPr>
                </a:tc>
                <a:tc>
                  <a:txBody>
                    <a:bodyPr/>
                    <a:lstStyle/>
                    <a:p>
                      <a:r>
                        <a:rPr sz="1875" b="0">
                          <a:solidFill>
                            <a:srgbClr val="172123"/>
                          </a:solidFill>
                          <a:latin typeface="Inter"/>
                          <a:ea typeface="Inter"/>
                          <a:cs typeface="Inter"/>
                        </a:rPr>
                        <a:t>$20,000</a:t>
                      </a:r>
                    </a:p>
                  </a:txBody>
                  <a:tcPr marL="152400" marR="152400" marT="95250" marB="95250">
                    <a:solidFill>
                      <a:srgbClr val="F5F2EC"/>
                    </a:solidFill>
                  </a:tcPr>
                </a:tc>
                <a:tc>
                  <a:txBody>
                    <a:bodyPr/>
                    <a:lstStyle/>
                    <a:p>
                      <a:r>
                        <a:rPr sz="1875" b="0">
                          <a:solidFill>
                            <a:srgbClr val="172123"/>
                          </a:solidFill>
                          <a:latin typeface="Inter"/>
                          <a:ea typeface="Inter"/>
                          <a:cs typeface="Inter"/>
                        </a:rPr>
                        <a:t>12 months</a:t>
                      </a:r>
                    </a:p>
                  </a:txBody>
                  <a:tcPr marL="152400" marR="152400" marT="95250" marB="95250">
                    <a:solidFill>
                      <a:srgbClr val="F5F2EC"/>
                    </a:solidFill>
                  </a:tcPr>
                </a:tc>
              </a:tr>
              <a:tr h="690563">
                <a:tc>
                  <a:txBody>
                    <a:bodyPr/>
                    <a:lstStyle/>
                    <a:p>
                      <a:r>
                        <a:rPr sz="1875" b="0">
                          <a:solidFill>
                            <a:srgbClr val="172123"/>
                          </a:solidFill>
                          <a:latin typeface="Inter"/>
                          <a:ea typeface="Inter"/>
                          <a:cs typeface="Inter"/>
                        </a:rPr>
                        <a:t>Upper: $250k</a:t>
                      </a:r>
                    </a:p>
                  </a:txBody>
                  <a:tcPr marL="152400" marR="152400" marT="95250" marB="95250">
                    <a:solidFill>
                      <a:srgbClr val="F5F2EC"/>
                    </a:solidFill>
                  </a:tcPr>
                </a:tc>
                <a:tc>
                  <a:txBody>
                    <a:bodyPr/>
                    <a:lstStyle/>
                    <a:p>
                      <a:r>
                        <a:rPr sz="1875" b="0">
                          <a:solidFill>
                            <a:srgbClr val="172123"/>
                          </a:solidFill>
                          <a:latin typeface="Inter"/>
                          <a:ea typeface="Inter"/>
                          <a:cs typeface="Inter"/>
                        </a:rPr>
                        <a:t>$225,000</a:t>
                      </a:r>
                    </a:p>
                  </a:txBody>
                  <a:tcPr marL="152400" marR="152400" marT="95250" marB="95250">
                    <a:solidFill>
                      <a:srgbClr val="F5F2EC"/>
                    </a:solidFill>
                  </a:tcPr>
                </a:tc>
                <a:tc>
                  <a:txBody>
                    <a:bodyPr/>
                    <a:lstStyle/>
                    <a:p>
                      <a:r>
                        <a:rPr sz="1875" b="0">
                          <a:solidFill>
                            <a:srgbClr val="172123"/>
                          </a:solidFill>
                          <a:latin typeface="Inter"/>
                          <a:ea typeface="Inter"/>
                          <a:cs typeface="Inter"/>
                        </a:rPr>
                        <a:t>$25,000</a:t>
                      </a:r>
                    </a:p>
                  </a:txBody>
                  <a:tcPr marL="152400" marR="152400" marT="95250" marB="95250">
                    <a:solidFill>
                      <a:srgbClr val="F5F2EC"/>
                    </a:solidFill>
                  </a:tcPr>
                </a:tc>
                <a:tc>
                  <a:txBody>
                    <a:bodyPr/>
                    <a:lstStyle/>
                    <a:p>
                      <a:r>
                        <a:rPr sz="1875" b="0">
                          <a:solidFill>
                            <a:srgbClr val="172123"/>
                          </a:solidFill>
                          <a:latin typeface="Inter"/>
                          <a:ea typeface="Inter"/>
                          <a:cs typeface="Inter"/>
                        </a:rPr>
                        <a:t>15 months</a:t>
                      </a:r>
                    </a:p>
                  </a:txBody>
                  <a:tcPr marL="152400" marR="152400" marT="95250" marB="95250">
                    <a:solidFill>
                      <a:srgbClr val="F5F2EC"/>
                    </a:solidFill>
                  </a:tcPr>
                </a:tc>
              </a:tr>
            </a:tbl>
          </a:graphicData>
        </a:graphic>
      </p:graphicFrame>
      <p:sp>
        <p:nvSpPr>
          <p:cNvPr id="3" name="">
            <a:extLst xmlns:a="http://schemas.openxmlformats.org/drawingml/2006/main">
              <a:ext uri="{FF2B5EF4-FFF2-40B4-BE49-F238E27FC236}">
                <a16:creationId xmlns:a16="http://schemas.microsoft.com/office/drawing/2014/main" id="{00E8C767-5ADE-4B9A-9EDD-03288E824837}"/>
              </a:ext>
            </a:extLst>
          </p:cNvPr>
          <p:cNvSpPr>
            <a:spLocks xmlns:a="http://schemas.openxmlformats.org/drawingml/2006/main" noGrp="1"/>
          </p:cNvSpPr>
          <p:nvPr/>
        </p:nvSpPr>
        <p:spPr>
          <a:xfrm xmlns:a="http://schemas.openxmlformats.org/drawingml/2006/main">
            <a:off x="609600" y="5010150"/>
            <a:ext cx="10972800" cy="419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2175" b="1">
                <a:solidFill>
                  <a:srgbClr val="172123"/>
                </a:solidFill>
                <a:latin typeface="Inter"/>
                <a:ea typeface="Inter"/>
                <a:cs typeface="Inter"/>
              </a:defRPr>
            </a:pPr>
            <a:r>
              <a:rPr sz="2175" b="1">
                <a:solidFill>
                  <a:srgbClr val="172123"/>
                </a:solidFill>
                <a:latin typeface="Inter"/>
                <a:ea typeface="Inter"/>
                <a:cs typeface="Inter"/>
              </a:rPr>
              <a:t>Calculation: operating budget ÷ $15,000 monthly spend</a:t>
            </a:r>
          </a:p>
        </p:txBody>
      </p:sp>
      <p:sp>
        <p:nvSpPr>
          <p:cNvPr id="4" name="">
            <a:extLst xmlns:a="http://schemas.openxmlformats.org/drawingml/2006/main">
              <a:ext uri="{FF2B5EF4-FFF2-40B4-BE49-F238E27FC236}">
                <a16:creationId xmlns:a16="http://schemas.microsoft.com/office/drawing/2014/main" id="{63A38AF2-C0BD-4233-BB9F-96B58681DA55}"/>
              </a:ext>
            </a:extLst>
          </p:cNvPr>
          <p:cNvSpPr>
            <a:spLocks xmlns:a="http://schemas.openxmlformats.org/drawingml/2006/main" noGrp="1"/>
          </p:cNvSpPr>
          <p:nvPr/>
        </p:nvSpPr>
        <p:spPr>
          <a:xfrm xmlns:a="http://schemas.openxmlformats.org/drawingml/2006/main">
            <a:off x="609600" y="5610225"/>
            <a:ext cx="10763250" cy="7715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1725" b="0">
                <a:solidFill>
                  <a:srgbClr val="5A6668"/>
                </a:solidFill>
                <a:latin typeface="Inter"/>
                <a:ea typeface="Inter"/>
                <a:cs typeface="Inter"/>
              </a:defRPr>
            </a:pPr>
            <a:r>
              <a:rPr sz="1725" b="0">
                <a:solidFill>
                  <a:srgbClr val="5A6668"/>
                </a:solidFill>
                <a:latin typeface="Inter"/>
                <a:ea typeface="Inter"/>
                <a:cs typeface="Inter"/>
              </a:rPr>
              <a:t>Proposed gross-spend plan, before financing costs. Assumes a 10% reserve.</a:t>
            </a:r>
          </a:p>
          <a:p xmlns:a="http://schemas.openxmlformats.org/drawingml/2006/main">
            <a:pPr>
              <a:buNone/>
              <a:defRPr sz="1725" b="0">
                <a:solidFill>
                  <a:srgbClr val="5A6668"/>
                </a:solidFill>
                <a:latin typeface="Inter"/>
                <a:ea typeface="Inter"/>
                <a:cs typeface="Inter"/>
              </a:defRPr>
            </a:pPr>
            <a:r>
              <a:rPr sz="1725" b="0">
                <a:solidFill>
                  <a:srgbClr val="5A6668"/>
                </a:solidFill>
                <a:latin typeface="Inter"/>
                <a:ea typeface="Inter"/>
                <a:cs typeface="Inter"/>
              </a:rPr>
              <a:t>Existing cash and customer revenue are excluded. Actual spending may vary.</a:t>
            </a:r>
          </a:p>
        </p:txBody>
      </p:sp>
      <p:sp>
        <p:nvSpPr>
          <p:cNvPr id="5" name="">
            <a:extLst xmlns:a="http://schemas.openxmlformats.org/drawingml/2006/main">
              <a:ext uri="{FF2B5EF4-FFF2-40B4-BE49-F238E27FC236}">
                <a16:creationId xmlns:a16="http://schemas.microsoft.com/office/drawing/2014/main" id="{AF8143E4-5633-4212-94E3-34B13A3D740B}"/>
              </a:ext>
            </a:extLst>
          </p:cNvPr>
          <p:cNvSpPr>
            <a:spLocks xmlns:a="http://schemas.openxmlformats.org/drawingml/2006/main" noGrp="1"/>
          </p:cNvSpPr>
          <p:nvPr/>
        </p:nvSpPr>
        <p:spPr>
          <a:xfrm xmlns:a="http://schemas.openxmlformats.org/drawingml/2006/main">
            <a:off x="11144250" y="6553200"/>
            <a:ext cx="428625"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1200" b="0">
                <a:solidFill>
                  <a:srgbClr val="5A6668"/>
                </a:solidFill>
                <a:latin typeface="Inter"/>
                <a:ea typeface="Inter"/>
                <a:cs typeface="Inter"/>
              </a:defRPr>
            </a:pPr>
            <a:r>
              <a:rPr sz="1200" b="0">
                <a:solidFill>
                  <a:srgbClr val="5A6668"/>
                </a:solidFill>
                <a:latin typeface="Inter"/>
                <a:ea typeface="Inter"/>
                <a:cs typeface="Inter"/>
              </a:rPr>
              <a:t>17</a:t>
            </a:r>
          </a:p>
        </p:txBody>
      </p:sp>
    </p:spTree>
    <p:extLst>
      <p:ext uri="{BB962C8B-B14F-4D97-AF65-F5344CB8AC3E}">
        <p14:creationId xmlns:p14="http://schemas.microsoft.com/office/powerpoint/2010/main" val="802742826"/>
      </p:ext>
    </p:extLst>
  </p:cSld>
</p:sld>
</file>

<file path=ppt/slides/slide18.xml><?xml version="1.0" encoding="utf-8"?>
<p:sld xmlns:p="http://schemas.openxmlformats.org/presentationml/2006/main">
  <p:cSld>
    <p:bg>
      <p:bgPr>
        <a:solidFill xmlns:a="http://schemas.openxmlformats.org/drawingml/2006/main">
          <a:srgbClr val="111719"/>
        </a:solidFill>
      </p:bgPr>
    </p:bg>
    <p:spTree>
      <p:nvGrpSpPr>
        <p:cNvPr id="1" name=""/>
        <p:cNvGrpSpPr/>
        <p:nvPr/>
      </p:nvGrpSpPr>
      <p:grpSpPr>
        <a:xfrm xmlns:a="http://schemas.openxmlformats.org/drawingml/2006/main"/>
      </p:grpSpPr>
      <p:sp>
        <p:nvSpPr>
          <p:cNvPr id="11" name="">
            <a:extLst xmlns:a="http://schemas.openxmlformats.org/drawingml/2006/main">
              <a:ext uri="{FF2B5EF4-FFF2-40B4-BE49-F238E27FC236}">
                <a16:creationId xmlns:a16="http://schemas.microsoft.com/office/drawing/2014/main" id="{B0806968-C5AA-4CC3-BC53-56504A111D5A}"/>
              </a:ext>
            </a:extLst>
          </p:cNvPr>
          <p:cNvSpPr>
            <a:spLocks xmlns:a="http://schemas.openxmlformats.org/drawingml/2006/main" noGrp="1"/>
          </p:cNvSpPr>
          <p:nvPr/>
        </p:nvSpPr>
        <p:spPr>
          <a:xfrm xmlns:a="http://schemas.openxmlformats.org/drawingml/2006/main">
            <a:off x="609600" y="514350"/>
            <a:ext cx="10953750" cy="762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lgn="l">
              <a:buNone/>
              <a:defRPr sz="3450" b="1">
                <a:solidFill>
                  <a:srgbClr val="FFFFFF"/>
                </a:solidFill>
                <a:latin typeface="Inter"/>
                <a:ea typeface="Inter"/>
                <a:cs typeface="Inter"/>
              </a:defRPr>
            </a:pPr>
            <a:r>
              <a:rPr sz="3450" b="1">
                <a:solidFill>
                  <a:srgbClr val="FFFFFF"/>
                </a:solidFill>
                <a:latin typeface="Inter"/>
                <a:ea typeface="Inter"/>
                <a:cs typeface="Inter"/>
              </a:rPr>
              <a:t>Appendix: broader US expansion markets</a:t>
            </a:r>
          </a:p>
        </p:txBody>
      </p:sp>
      <p:sp>
        <p:nvSpPr>
          <p:cNvPr id="2" name="">
            <a:extLst xmlns:a="http://schemas.openxmlformats.org/drawingml/2006/main">
              <a:ext uri="{FF2B5EF4-FFF2-40B4-BE49-F238E27FC236}">
                <a16:creationId xmlns:a16="http://schemas.microsoft.com/office/drawing/2014/main" id="{6E7209D1-C8C9-4A3E-B037-A309D33900F3}"/>
              </a:ext>
            </a:extLst>
          </p:cNvPr>
          <p:cNvSpPr>
            <a:spLocks xmlns:a="http://schemas.openxmlformats.org/drawingml/2006/main" noGrp="1"/>
          </p:cNvSpPr>
          <p:nvPr/>
        </p:nvSpPr>
        <p:spPr>
          <a:xfrm xmlns:a="http://schemas.openxmlformats.org/drawingml/2006/main">
            <a:off x="11144250" y="6553200"/>
            <a:ext cx="4572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lgn="l">
              <a:buNone/>
              <a:defRPr sz="1050" b="0">
                <a:solidFill>
                  <a:srgbClr val="BFC5C4"/>
                </a:solidFill>
                <a:latin typeface="Inter"/>
                <a:ea typeface="Inter"/>
                <a:cs typeface="Inter"/>
              </a:defRPr>
            </a:pPr>
            <a:r>
              <a:rPr sz="1050" b="0">
                <a:solidFill>
                  <a:srgbClr val="BFC5C4"/>
                </a:solidFill>
                <a:latin typeface="Inter"/>
                <a:ea typeface="Inter"/>
                <a:cs typeface="Inter"/>
              </a:rPr>
              <a:t>18</a:t>
            </a:r>
          </a:p>
        </p:txBody>
      </p:sp>
      <p:sp>
        <p:nvSpPr>
          <p:cNvPr id="3" name="">
            <a:extLst xmlns:a="http://schemas.openxmlformats.org/drawingml/2006/main">
              <a:ext uri="{FF2B5EF4-FFF2-40B4-BE49-F238E27FC236}">
                <a16:creationId xmlns:a16="http://schemas.microsoft.com/office/drawing/2014/main" id="{31E18D63-79CB-491D-8EBD-DB02BE22AF3F}"/>
              </a:ext>
            </a:extLst>
          </p:cNvPr>
          <p:cNvSpPr>
            <a:spLocks xmlns:a="http://schemas.openxmlformats.org/drawingml/2006/main" noGrp="1"/>
          </p:cNvSpPr>
          <p:nvPr/>
        </p:nvSpPr>
        <p:spPr>
          <a:xfrm xmlns:a="http://schemas.openxmlformats.org/drawingml/2006/main">
            <a:off x="609600" y="1619250"/>
            <a:ext cx="5067300" cy="8191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lgn="l">
              <a:buNone/>
              <a:defRPr sz="4650" b="1">
                <a:solidFill>
                  <a:srgbClr val="FF6A19"/>
                </a:solidFill>
                <a:latin typeface="Inter"/>
                <a:ea typeface="Inter"/>
                <a:cs typeface="Inter"/>
              </a:defRPr>
            </a:pPr>
            <a:r>
              <a:rPr sz="4650" b="1">
                <a:solidFill>
                  <a:srgbClr val="FF6A19"/>
                </a:solidFill>
                <a:latin typeface="Inter"/>
                <a:ea typeface="Inter"/>
                <a:cs typeface="Inter"/>
              </a:rPr>
              <a:t>5,659</a:t>
            </a:r>
          </a:p>
        </p:txBody>
      </p:sp>
      <p:sp>
        <p:nvSpPr>
          <p:cNvPr id="4" name="">
            <a:extLst xmlns:a="http://schemas.openxmlformats.org/drawingml/2006/main">
              <a:ext uri="{FF2B5EF4-FFF2-40B4-BE49-F238E27FC236}">
                <a16:creationId xmlns:a16="http://schemas.microsoft.com/office/drawing/2014/main" id="{B4130AC5-25C4-41E7-9542-86A698985C25}"/>
              </a:ext>
            </a:extLst>
          </p:cNvPr>
          <p:cNvSpPr>
            <a:spLocks xmlns:a="http://schemas.openxmlformats.org/drawingml/2006/main" noGrp="1"/>
          </p:cNvSpPr>
          <p:nvPr/>
        </p:nvSpPr>
        <p:spPr>
          <a:xfrm xmlns:a="http://schemas.openxmlformats.org/drawingml/2006/main">
            <a:off x="609600" y="2476500"/>
            <a:ext cx="506730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lgn="l">
              <a:buNone/>
              <a:defRPr sz="2025" b="1">
                <a:solidFill>
                  <a:srgbClr val="FFFFFF"/>
                </a:solidFill>
                <a:latin typeface="Inter"/>
                <a:ea typeface="Inter"/>
                <a:cs typeface="Inter"/>
              </a:defRPr>
            </a:pPr>
            <a:r>
              <a:rPr sz="2025" b="1">
                <a:solidFill>
                  <a:srgbClr val="FFFFFF"/>
                </a:solidFill>
                <a:latin typeface="Inter"/>
                <a:ea typeface="Inter"/>
                <a:cs typeface="Inter"/>
              </a:rPr>
              <a:t>Traditional private clubs</a:t>
            </a:r>
          </a:p>
        </p:txBody>
      </p:sp>
      <p:sp>
        <p:nvSpPr>
          <p:cNvPr id="5" name="">
            <a:extLst xmlns:a="http://schemas.openxmlformats.org/drawingml/2006/main">
              <a:ext uri="{FF2B5EF4-FFF2-40B4-BE49-F238E27FC236}">
                <a16:creationId xmlns:a16="http://schemas.microsoft.com/office/drawing/2014/main" id="{45B631E0-7504-49E1-8806-80C845BF0DCA}"/>
              </a:ext>
            </a:extLst>
          </p:cNvPr>
          <p:cNvSpPr>
            <a:spLocks xmlns:a="http://schemas.openxmlformats.org/drawingml/2006/main" noGrp="1"/>
          </p:cNvSpPr>
          <p:nvPr/>
        </p:nvSpPr>
        <p:spPr>
          <a:xfrm xmlns:a="http://schemas.openxmlformats.org/drawingml/2006/main">
            <a:off x="609600" y="2943225"/>
            <a:ext cx="5067300"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lgn="l">
              <a:buNone/>
              <a:defRPr sz="1575" b="0">
                <a:solidFill>
                  <a:srgbClr val="BFC5C4"/>
                </a:solidFill>
                <a:latin typeface="Inter"/>
                <a:ea typeface="Inter"/>
                <a:cs typeface="Inter"/>
              </a:defRPr>
            </a:pPr>
            <a:r>
              <a:rPr sz="1575" b="0">
                <a:solidFill>
                  <a:srgbClr val="BFC5C4"/>
                </a:solidFill>
                <a:latin typeface="Inter"/>
                <a:ea typeface="Inter"/>
                <a:cs typeface="Inter"/>
              </a:rPr>
              <a:t>Golf, country, city/athletic, yacht</a:t>
            </a:r>
          </a:p>
          <a:p xmlns:a="http://schemas.openxmlformats.org/drawingml/2006/main">
            <a:pPr algn="l">
              <a:buNone/>
              <a:defRPr sz="1575" b="0">
                <a:solidFill>
                  <a:srgbClr val="BFC5C4"/>
                </a:solidFill>
                <a:latin typeface="Inter"/>
                <a:ea typeface="Inter"/>
                <a:cs typeface="Inter"/>
              </a:defRPr>
            </a:pPr>
            <a:r>
              <a:rPr sz="1575" b="0">
                <a:solidFill>
                  <a:srgbClr val="BFC5C4"/>
                </a:solidFill>
                <a:latin typeface="Inter"/>
                <a:ea typeface="Inter"/>
                <a:cs typeface="Inter"/>
              </a:rPr>
              <a:t>and racquet clubs. 2023 data.</a:t>
            </a:r>
          </a:p>
        </p:txBody>
      </p:sp>
      <p:sp>
        <p:nvSpPr>
          <p:cNvPr id="6" name="">
            <a:extLst xmlns:a="http://schemas.openxmlformats.org/drawingml/2006/main">
              <a:ext uri="{FF2B5EF4-FFF2-40B4-BE49-F238E27FC236}">
                <a16:creationId xmlns:a16="http://schemas.microsoft.com/office/drawing/2014/main" id="{34C2076E-8362-4F7D-942B-E30A28C2C9E0}"/>
              </a:ext>
            </a:extLst>
          </p:cNvPr>
          <p:cNvSpPr>
            <a:spLocks xmlns:a="http://schemas.openxmlformats.org/drawingml/2006/main" noGrp="1"/>
          </p:cNvSpPr>
          <p:nvPr/>
        </p:nvSpPr>
        <p:spPr>
          <a:xfrm xmlns:a="http://schemas.openxmlformats.org/drawingml/2006/main">
            <a:off x="6515100" y="1619250"/>
            <a:ext cx="5067300" cy="8191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lgn="l">
              <a:buNone/>
              <a:defRPr sz="4650" b="1">
                <a:solidFill>
                  <a:srgbClr val="FF6A19"/>
                </a:solidFill>
                <a:latin typeface="Inter"/>
                <a:ea typeface="Inter"/>
                <a:cs typeface="Inter"/>
              </a:defRPr>
            </a:pPr>
            <a:r>
              <a:rPr sz="4650" b="1">
                <a:solidFill>
                  <a:srgbClr val="FF6A19"/>
                </a:solidFill>
                <a:latin typeface="Inter"/>
                <a:ea typeface="Inter"/>
                <a:cs typeface="Inter"/>
              </a:rPr>
              <a:t>55,294</a:t>
            </a:r>
          </a:p>
        </p:txBody>
      </p:sp>
      <p:sp>
        <p:nvSpPr>
          <p:cNvPr id="7" name="">
            <a:extLst xmlns:a="http://schemas.openxmlformats.org/drawingml/2006/main">
              <a:ext uri="{FF2B5EF4-FFF2-40B4-BE49-F238E27FC236}">
                <a16:creationId xmlns:a16="http://schemas.microsoft.com/office/drawing/2014/main" id="{833AED6D-8AC5-46FD-9520-B937A5895697}"/>
              </a:ext>
            </a:extLst>
          </p:cNvPr>
          <p:cNvSpPr>
            <a:spLocks xmlns:a="http://schemas.openxmlformats.org/drawingml/2006/main" noGrp="1"/>
          </p:cNvSpPr>
          <p:nvPr/>
        </p:nvSpPr>
        <p:spPr>
          <a:xfrm xmlns:a="http://schemas.openxmlformats.org/drawingml/2006/main">
            <a:off x="6515100" y="2476500"/>
            <a:ext cx="506730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lgn="l">
              <a:buNone/>
              <a:defRPr sz="2025" b="1">
                <a:solidFill>
                  <a:srgbClr val="FFFFFF"/>
                </a:solidFill>
                <a:latin typeface="Inter"/>
                <a:ea typeface="Inter"/>
                <a:cs typeface="Inter"/>
              </a:defRPr>
            </a:pPr>
            <a:r>
              <a:rPr sz="2025" b="1">
                <a:solidFill>
                  <a:srgbClr val="FFFFFF"/>
                </a:solidFill>
                <a:latin typeface="Inter"/>
                <a:ea typeface="Inter"/>
                <a:cs typeface="Inter"/>
              </a:rPr>
              <a:t>Health clubs and studios</a:t>
            </a:r>
          </a:p>
        </p:txBody>
      </p:sp>
      <p:sp>
        <p:nvSpPr>
          <p:cNvPr id="8" name="">
            <a:extLst xmlns:a="http://schemas.openxmlformats.org/drawingml/2006/main">
              <a:ext uri="{FF2B5EF4-FFF2-40B4-BE49-F238E27FC236}">
                <a16:creationId xmlns:a16="http://schemas.microsoft.com/office/drawing/2014/main" id="{9437639A-A037-4ABD-8657-F738D2F99501}"/>
              </a:ext>
            </a:extLst>
          </p:cNvPr>
          <p:cNvSpPr>
            <a:spLocks xmlns:a="http://schemas.openxmlformats.org/drawingml/2006/main" noGrp="1"/>
          </p:cNvSpPr>
          <p:nvPr/>
        </p:nvSpPr>
        <p:spPr>
          <a:xfrm xmlns:a="http://schemas.openxmlformats.org/drawingml/2006/main">
            <a:off x="6515100" y="2943225"/>
            <a:ext cx="5067300"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lgn="l">
              <a:buNone/>
              <a:defRPr sz="1575" b="0">
                <a:solidFill>
                  <a:srgbClr val="BFC5C4"/>
                </a:solidFill>
                <a:latin typeface="Inter"/>
                <a:ea typeface="Inter"/>
                <a:cs typeface="Inter"/>
              </a:defRPr>
            </a:pPr>
            <a:r>
              <a:rPr sz="1575" b="0">
                <a:solidFill>
                  <a:srgbClr val="BFC5C4"/>
                </a:solidFill>
                <a:latin typeface="Inter"/>
                <a:ea typeface="Inter"/>
                <a:cs typeface="Inter"/>
              </a:rPr>
              <a:t>US locations, including chains.</a:t>
            </a:r>
          </a:p>
          <a:p xmlns:a="http://schemas.openxmlformats.org/drawingml/2006/main">
            <a:pPr algn="l">
              <a:buNone/>
              <a:defRPr sz="1575" b="0">
                <a:solidFill>
                  <a:srgbClr val="BFC5C4"/>
                </a:solidFill>
                <a:latin typeface="Inter"/>
                <a:ea typeface="Inter"/>
                <a:cs typeface="Inter"/>
              </a:defRPr>
            </a:pPr>
            <a:r>
              <a:rPr sz="1575" b="0">
                <a:solidFill>
                  <a:srgbClr val="BFC5C4"/>
                </a:solidFill>
                <a:latin typeface="Inter"/>
                <a:ea typeface="Inter"/>
                <a:cs typeface="Inter"/>
              </a:rPr>
              <a:t>HFA report published in 2024.</a:t>
            </a:r>
          </a:p>
        </p:txBody>
      </p:sp>
      <p:sp>
        <p:nvSpPr>
          <p:cNvPr id="9" name="">
            <a:extLst xmlns:a="http://schemas.openxmlformats.org/drawingml/2006/main">
              <a:ext uri="{FF2B5EF4-FFF2-40B4-BE49-F238E27FC236}">
                <a16:creationId xmlns:a16="http://schemas.microsoft.com/office/drawing/2014/main" id="{36FA72EB-9A72-4057-B89C-DA29B49C0657}"/>
              </a:ext>
            </a:extLst>
          </p:cNvPr>
          <p:cNvSpPr>
            <a:spLocks xmlns:a="http://schemas.openxmlformats.org/drawingml/2006/main" noGrp="1"/>
          </p:cNvSpPr>
          <p:nvPr/>
        </p:nvSpPr>
        <p:spPr>
          <a:xfrm xmlns:a="http://schemas.openxmlformats.org/drawingml/2006/main">
            <a:off x="609600" y="6257925"/>
            <a:ext cx="104775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lgn="l">
              <a:buNone/>
              <a:defRPr sz="1200" b="0">
                <a:solidFill>
                  <a:srgbClr val="BFC5C4"/>
                </a:solidFill>
                <a:latin typeface="Inter"/>
                <a:ea typeface="Inter"/>
                <a:cs typeface="Inter"/>
              </a:defRPr>
            </a:pPr>
            <a:r>
              <a:rPr sz="1200" b="0">
                <a:solidFill>
                  <a:srgbClr val="BFC5C4"/>
                </a:solidFill>
                <a:latin typeface="Inter"/>
                <a:ea typeface="Inter"/>
                <a:cs typeface="Inter"/>
              </a:rPr>
              <a:t>Source definitions and years differ. Counts overlap and are not additive or qualified buyer totals.</a:t>
            </a:r>
          </a:p>
        </p:txBody>
      </p:sp>
      <p:sp>
        <p:nvSpPr>
          <p:cNvPr id="10" name="">
            <a:extLst xmlns:a="http://schemas.openxmlformats.org/drawingml/2006/main">
              <a:ext uri="{FF2B5EF4-FFF2-40B4-BE49-F238E27FC236}">
                <a16:creationId xmlns:a16="http://schemas.microsoft.com/office/drawing/2014/main" id="{D6869E23-46BC-4B38-B85E-DCFBA4A66E06}"/>
              </a:ext>
            </a:extLst>
          </p:cNvPr>
          <p:cNvSpPr>
            <a:spLocks xmlns:a="http://schemas.openxmlformats.org/drawingml/2006/main" noGrp="1"/>
          </p:cNvSpPr>
          <p:nvPr/>
        </p:nvSpPr>
        <p:spPr>
          <a:xfrm xmlns:a="http://schemas.openxmlformats.org/drawingml/2006/main">
            <a:off x="609600" y="6553200"/>
            <a:ext cx="104775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lgn="l">
              <a:buNone/>
              <a:defRPr sz="1200" b="0">
                <a:solidFill>
                  <a:srgbClr val="BFC5C4"/>
                </a:solidFill>
                <a:latin typeface="Inter"/>
                <a:ea typeface="Inter"/>
                <a:cs typeface="Inter"/>
              </a:defRPr>
            </a:pPr>
            <a:r>
              <a:rPr sz="1200" b="0">
                <a:solidFill>
                  <a:srgbClr val="BFC5C4"/>
                </a:solidFill>
                <a:latin typeface="Inter"/>
                <a:ea typeface="Inter"/>
                <a:cs typeface="Inter"/>
              </a:rPr>
              <a:t>Sources: CMAA (2023 data), HFA (2024), USA Swimming directory, FCAR (2025).</a:t>
            </a:r>
          </a:p>
        </p:txBody>
      </p:sp>
      <p:sp>
        <p:nvSpPr>
          <p:cNvPr id="12" name="">
            <a:extLst xmlns:a="http://schemas.openxmlformats.org/drawingml/2006/main">
              <a:ext uri="{FF2B5EF4-FFF2-40B4-BE49-F238E27FC236}">
                <a16:creationId xmlns:a16="http://schemas.microsoft.com/office/drawing/2014/main" id="{64113B09-87E8-43A2-87A3-CF74B90E1AFF}"/>
              </a:ext>
            </a:extLst>
          </p:cNvPr>
          <p:cNvSpPr>
            <a:spLocks xmlns:a="http://schemas.openxmlformats.org/drawingml/2006/main" noGrp="1"/>
          </p:cNvSpPr>
          <p:nvPr/>
        </p:nvSpPr>
        <p:spPr>
          <a:xfrm xmlns:a="http://schemas.openxmlformats.org/drawingml/2006/main">
            <a:off x="609600" y="3543300"/>
            <a:ext cx="5067300" cy="8191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4650" b="1">
                <a:solidFill>
                  <a:srgbClr val="FF6A19"/>
                </a:solidFill>
                <a:latin typeface="Inter"/>
                <a:ea typeface="Inter"/>
                <a:cs typeface="Inter"/>
              </a:defRPr>
            </a:pPr>
            <a:r>
              <a:rPr sz="4650" b="1">
                <a:solidFill>
                  <a:srgbClr val="FF6A19"/>
                </a:solidFill>
                <a:latin typeface="Inter"/>
                <a:ea typeface="Inter"/>
                <a:cs typeface="Inter"/>
              </a:rPr>
              <a:t>2,800+</a:t>
            </a:r>
          </a:p>
        </p:txBody>
      </p:sp>
      <p:sp>
        <p:nvSpPr>
          <p:cNvPr id="13" name="">
            <a:extLst xmlns:a="http://schemas.openxmlformats.org/drawingml/2006/main">
              <a:ext uri="{FF2B5EF4-FFF2-40B4-BE49-F238E27FC236}">
                <a16:creationId xmlns:a16="http://schemas.microsoft.com/office/drawing/2014/main" id="{264DCB9B-0B6F-4C2D-9CAA-ECC3674F809F}"/>
              </a:ext>
            </a:extLst>
          </p:cNvPr>
          <p:cNvSpPr>
            <a:spLocks xmlns:a="http://schemas.openxmlformats.org/drawingml/2006/main" noGrp="1"/>
          </p:cNvSpPr>
          <p:nvPr/>
        </p:nvSpPr>
        <p:spPr>
          <a:xfrm xmlns:a="http://schemas.openxmlformats.org/drawingml/2006/main">
            <a:off x="609600" y="4400550"/>
            <a:ext cx="506730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2025" b="1">
                <a:solidFill>
                  <a:srgbClr val="FFFFFF"/>
                </a:solidFill>
                <a:latin typeface="Inter"/>
                <a:ea typeface="Inter"/>
                <a:cs typeface="Inter"/>
              </a:defRPr>
            </a:pPr>
            <a:r>
              <a:rPr sz="2025" b="1">
                <a:solidFill>
                  <a:srgbClr val="FFFFFF"/>
                </a:solidFill>
                <a:latin typeface="Inter"/>
                <a:ea typeface="Inter"/>
                <a:cs typeface="Inter"/>
              </a:rPr>
              <a:t>USA Swimming clubs</a:t>
            </a:r>
          </a:p>
        </p:txBody>
      </p:sp>
      <p:sp>
        <p:nvSpPr>
          <p:cNvPr id="14" name="">
            <a:extLst xmlns:a="http://schemas.openxmlformats.org/drawingml/2006/main">
              <a:ext uri="{FF2B5EF4-FFF2-40B4-BE49-F238E27FC236}">
                <a16:creationId xmlns:a16="http://schemas.microsoft.com/office/drawing/2014/main" id="{DF0D785F-4B27-4CAC-A02C-D1CCA63F58F4}"/>
              </a:ext>
            </a:extLst>
          </p:cNvPr>
          <p:cNvSpPr>
            <a:spLocks xmlns:a="http://schemas.openxmlformats.org/drawingml/2006/main" noGrp="1"/>
          </p:cNvSpPr>
          <p:nvPr/>
        </p:nvSpPr>
        <p:spPr>
          <a:xfrm xmlns:a="http://schemas.openxmlformats.org/drawingml/2006/main">
            <a:off x="609600" y="4867275"/>
            <a:ext cx="5067300"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1575" b="0">
                <a:solidFill>
                  <a:srgbClr val="BFC5C4"/>
                </a:solidFill>
                <a:latin typeface="Inter"/>
                <a:ea typeface="Inter"/>
                <a:cs typeface="Inter"/>
              </a:defRPr>
            </a:pPr>
            <a:r>
              <a:rPr sz="1575" b="0">
                <a:solidFill>
                  <a:srgbClr val="BFC5C4"/>
                </a:solidFill>
                <a:latin typeface="Inter"/>
                <a:ea typeface="Inter"/>
                <a:cs typeface="Inter"/>
              </a:rPr>
              <a:t>Competitive clubs only.</a:t>
            </a:r>
          </a:p>
          <a:p xmlns:a="http://schemas.openxmlformats.org/drawingml/2006/main">
            <a:pPr>
              <a:buNone/>
              <a:defRPr sz="1575" b="0">
                <a:solidFill>
                  <a:srgbClr val="BFC5C4"/>
                </a:solidFill>
                <a:latin typeface="Inter"/>
                <a:ea typeface="Inter"/>
                <a:cs typeface="Inter"/>
              </a:defRPr>
            </a:pPr>
            <a:r>
              <a:rPr sz="1575" b="0">
                <a:solidFill>
                  <a:srgbClr val="BFC5C4"/>
                </a:solidFill>
                <a:latin typeface="Inter"/>
                <a:ea typeface="Inter"/>
                <a:cs typeface="Inter"/>
              </a:rPr>
              <a:t>Directory accessed October 2026.</a:t>
            </a:r>
          </a:p>
        </p:txBody>
      </p:sp>
      <p:sp>
        <p:nvSpPr>
          <p:cNvPr id="15" name="">
            <a:extLst xmlns:a="http://schemas.openxmlformats.org/drawingml/2006/main">
              <a:ext uri="{FF2B5EF4-FFF2-40B4-BE49-F238E27FC236}">
                <a16:creationId xmlns:a16="http://schemas.microsoft.com/office/drawing/2014/main" id="{51EE2AAD-AC9C-4CD7-8075-BF76A17B3A2D}"/>
              </a:ext>
            </a:extLst>
          </p:cNvPr>
          <p:cNvSpPr>
            <a:spLocks xmlns:a="http://schemas.openxmlformats.org/drawingml/2006/main" noGrp="1"/>
          </p:cNvSpPr>
          <p:nvPr/>
        </p:nvSpPr>
        <p:spPr>
          <a:xfrm xmlns:a="http://schemas.openxmlformats.org/drawingml/2006/main">
            <a:off x="6515100" y="3543300"/>
            <a:ext cx="5067300" cy="8191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4650" b="1">
                <a:solidFill>
                  <a:srgbClr val="FF6A19"/>
                </a:solidFill>
                <a:latin typeface="Inter"/>
                <a:ea typeface="Inter"/>
                <a:cs typeface="Inter"/>
              </a:defRPr>
            </a:pPr>
            <a:r>
              <a:rPr sz="4650" b="1">
                <a:solidFill>
                  <a:srgbClr val="FF6A19"/>
                </a:solidFill>
                <a:latin typeface="Inter"/>
                <a:ea typeface="Inter"/>
                <a:cs typeface="Inter"/>
              </a:rPr>
              <a:t>373,000</a:t>
            </a:r>
          </a:p>
        </p:txBody>
      </p:sp>
      <p:sp>
        <p:nvSpPr>
          <p:cNvPr id="16" name="">
            <a:extLst xmlns:a="http://schemas.openxmlformats.org/drawingml/2006/main">
              <a:ext uri="{FF2B5EF4-FFF2-40B4-BE49-F238E27FC236}">
                <a16:creationId xmlns:a16="http://schemas.microsoft.com/office/drawing/2014/main" id="{4C583474-4BEA-4E31-9C5E-E60DFA8894D0}"/>
              </a:ext>
            </a:extLst>
          </p:cNvPr>
          <p:cNvSpPr>
            <a:spLocks xmlns:a="http://schemas.openxmlformats.org/drawingml/2006/main" noGrp="1"/>
          </p:cNvSpPr>
          <p:nvPr/>
        </p:nvSpPr>
        <p:spPr>
          <a:xfrm xmlns:a="http://schemas.openxmlformats.org/drawingml/2006/main">
            <a:off x="6515100" y="4400550"/>
            <a:ext cx="506730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2025" b="1">
                <a:solidFill>
                  <a:srgbClr val="FFFFFF"/>
                </a:solidFill>
                <a:latin typeface="Inter"/>
                <a:ea typeface="Inter"/>
                <a:cs typeface="Inter"/>
              </a:defRPr>
            </a:pPr>
            <a:r>
              <a:rPr sz="2025" b="1">
                <a:solidFill>
                  <a:srgbClr val="FFFFFF"/>
                </a:solidFill>
                <a:latin typeface="Inter"/>
                <a:ea typeface="Inter"/>
                <a:cs typeface="Inter"/>
              </a:rPr>
              <a:t>Community associations</a:t>
            </a:r>
          </a:p>
        </p:txBody>
      </p:sp>
      <p:sp>
        <p:nvSpPr>
          <p:cNvPr id="17" name="">
            <a:extLst xmlns:a="http://schemas.openxmlformats.org/drawingml/2006/main">
              <a:ext uri="{FF2B5EF4-FFF2-40B4-BE49-F238E27FC236}">
                <a16:creationId xmlns:a16="http://schemas.microsoft.com/office/drawing/2014/main" id="{0F069B79-0CEB-4F87-B733-5C3A31B7A614}"/>
              </a:ext>
            </a:extLst>
          </p:cNvPr>
          <p:cNvSpPr>
            <a:spLocks xmlns:a="http://schemas.openxmlformats.org/drawingml/2006/main" noGrp="1"/>
          </p:cNvSpPr>
          <p:nvPr/>
        </p:nvSpPr>
        <p:spPr>
          <a:xfrm xmlns:a="http://schemas.openxmlformats.org/drawingml/2006/main">
            <a:off x="6515100" y="4867275"/>
            <a:ext cx="5067300"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1575" b="0">
                <a:solidFill>
                  <a:srgbClr val="BFC5C4"/>
                </a:solidFill>
                <a:latin typeface="Inter"/>
                <a:ea typeface="Inter"/>
                <a:cs typeface="Inter"/>
              </a:defRPr>
            </a:pPr>
            <a:r>
              <a:rPr sz="1575" b="0">
                <a:solidFill>
                  <a:srgbClr val="BFC5C4"/>
                </a:solidFill>
                <a:latin typeface="Inter"/>
                <a:ea typeface="Inter"/>
                <a:cs typeface="Inter"/>
              </a:rPr>
              <a:t>HOAs, condominiums and co-ops.</a:t>
            </a:r>
          </a:p>
          <a:p xmlns:a="http://schemas.openxmlformats.org/drawingml/2006/main">
            <a:pPr>
              <a:buNone/>
              <a:defRPr sz="1575" b="0">
                <a:solidFill>
                  <a:srgbClr val="BFC5C4"/>
                </a:solidFill>
                <a:latin typeface="Inter"/>
                <a:ea typeface="Inter"/>
                <a:cs typeface="Inter"/>
              </a:defRPr>
            </a:pPr>
            <a:r>
              <a:rPr sz="1575" b="0">
                <a:solidFill>
                  <a:srgbClr val="BFC5C4"/>
                </a:solidFill>
                <a:latin typeface="Inter"/>
                <a:ea typeface="Inter"/>
                <a:cs typeface="Inter"/>
              </a:rPr>
              <a:t>2025 estimate.</a:t>
            </a:r>
          </a:p>
        </p:txBody>
      </p:sp>
      <p:sp>
        <p:nvSpPr>
          <p:cNvPr id="18" name="">
            <a:extLst xmlns:a="http://schemas.openxmlformats.org/drawingml/2006/main">
              <a:ext uri="{FF2B5EF4-FFF2-40B4-BE49-F238E27FC236}">
                <a16:creationId xmlns:a16="http://schemas.microsoft.com/office/drawing/2014/main" id="{30F8E746-A429-4452-B2F3-37A49E1CD962}"/>
              </a:ext>
            </a:extLst>
          </p:cNvPr>
          <p:cNvSpPr>
            <a:spLocks xmlns:a="http://schemas.openxmlformats.org/drawingml/2006/main" noGrp="1"/>
          </p:cNvSpPr>
          <p:nvPr/>
        </p:nvSpPr>
        <p:spPr>
          <a:xfrm xmlns:a="http://schemas.openxmlformats.org/drawingml/2006/main">
            <a:off x="609600" y="5600700"/>
            <a:ext cx="10972800" cy="276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1650" b="1">
                <a:solidFill>
                  <a:srgbClr val="FF6A19"/>
                </a:solidFill>
                <a:latin typeface="Inter"/>
                <a:ea typeface="Inter"/>
                <a:cs typeface="Inter"/>
              </a:defRPr>
            </a:pPr>
            <a:r>
              <a:rPr sz="1650" b="1">
                <a:solidFill>
                  <a:srgbClr val="FF6A19"/>
                </a:solidFill>
                <a:latin typeface="Inter"/>
                <a:ea typeface="Inter"/>
                <a:cs typeface="Inter"/>
              </a:rPr>
              <a:t>Additional segments</a:t>
            </a:r>
          </a:p>
        </p:txBody>
      </p:sp>
      <p:sp>
        <p:nvSpPr>
          <p:cNvPr id="19" name="">
            <a:extLst xmlns:a="http://schemas.openxmlformats.org/drawingml/2006/main">
              <a:ext uri="{FF2B5EF4-FFF2-40B4-BE49-F238E27FC236}">
                <a16:creationId xmlns:a16="http://schemas.microsoft.com/office/drawing/2014/main" id="{A94A0AD2-BA04-497E-8C14-2019E488FC62}"/>
              </a:ext>
            </a:extLst>
          </p:cNvPr>
          <p:cNvSpPr>
            <a:spLocks xmlns:a="http://schemas.openxmlformats.org/drawingml/2006/main" noGrp="1"/>
          </p:cNvSpPr>
          <p:nvPr/>
        </p:nvSpPr>
        <p:spPr>
          <a:xfrm xmlns:a="http://schemas.openxmlformats.org/drawingml/2006/main">
            <a:off x="609600" y="5924550"/>
            <a:ext cx="109728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1500" b="0">
                <a:solidFill>
                  <a:srgbClr val="BFC5C4"/>
                </a:solidFill>
                <a:latin typeface="Inter"/>
                <a:ea typeface="Inter"/>
                <a:cs typeface="Inter"/>
              </a:defRPr>
            </a:pPr>
            <a:r>
              <a:rPr sz="1500" b="0">
                <a:solidFill>
                  <a:srgbClr val="BFC5C4"/>
                </a:solidFill>
                <a:latin typeface="Inter"/>
                <a:ea typeface="Inter"/>
                <a:cs typeface="Inter"/>
              </a:rPr>
              <a:t>Recreational swim, ski, sports and social clubs share relevant operating needs.</a:t>
            </a:r>
          </a:p>
        </p:txBody>
      </p:sp>
    </p:spTree>
    <p:extLst>
      <p:ext uri="{BB962C8B-B14F-4D97-AF65-F5344CB8AC3E}">
        <p14:creationId xmlns:p14="http://schemas.microsoft.com/office/powerpoint/2010/main" val="1764737865"/>
      </p:ext>
    </p:extLst>
  </p:cSld>
</p:sld>
</file>

<file path=ppt/slides/slide19.xml><?xml version="1.0" encoding="utf-8"?>
<p:sld xmlns:p="http://schemas.openxmlformats.org/presentationml/2006/main">
  <p:cSld>
    <p:bg>
      <p:bgPr>
        <a:solidFill xmlns:a="http://schemas.openxmlformats.org/drawingml/2006/main">
          <a:srgbClr val="F5F2EC"/>
        </a:solidFill>
      </p:bgPr>
    </p:bg>
    <p:spTree>
      <p:nvGrpSpPr>
        <p:cNvPr id="1" name=""/>
        <p:cNvGrpSpPr/>
        <p:nvPr/>
      </p:nvGrpSpPr>
      <p:grpSpPr>
        <a:xfrm xmlns:a="http://schemas.openxmlformats.org/drawingml/2006/main"/>
      </p:grpSpPr>
      <p:sp>
        <p:nvSpPr>
          <p:cNvPr id="12" name="">
            <a:extLst xmlns:a="http://schemas.openxmlformats.org/drawingml/2006/main">
              <a:ext uri="{FF2B5EF4-FFF2-40B4-BE49-F238E27FC236}">
                <a16:creationId xmlns:a16="http://schemas.microsoft.com/office/drawing/2014/main" id="{F1181FDE-BB75-42A0-8602-7FE58D9588DE}"/>
              </a:ext>
            </a:extLst>
          </p:cNvPr>
          <p:cNvSpPr>
            <a:spLocks xmlns:a="http://schemas.openxmlformats.org/drawingml/2006/main" noGrp="1"/>
          </p:cNvSpPr>
          <p:nvPr/>
        </p:nvSpPr>
        <p:spPr>
          <a:xfrm xmlns:a="http://schemas.openxmlformats.org/drawingml/2006/main">
            <a:off x="609600" y="514350"/>
            <a:ext cx="10953750" cy="762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lgn="l">
              <a:buNone/>
              <a:defRPr sz="3450" b="1">
                <a:solidFill>
                  <a:srgbClr val="182021"/>
                </a:solidFill>
                <a:latin typeface="Inter"/>
                <a:ea typeface="Inter"/>
                <a:cs typeface="Inter"/>
              </a:defRPr>
            </a:pPr>
            <a:r>
              <a:rPr sz="3450" b="1">
                <a:solidFill>
                  <a:srgbClr val="182021"/>
                </a:solidFill>
                <a:latin typeface="Inter"/>
                <a:ea typeface="Inter"/>
                <a:cs typeface="Inter"/>
              </a:rPr>
              <a:t>Appendix: US nonprofit technology survey</a:t>
            </a:r>
          </a:p>
        </p:txBody>
      </p:sp>
      <p:sp>
        <p:nvSpPr>
          <p:cNvPr id="2" name="">
            <a:extLst xmlns:a="http://schemas.openxmlformats.org/drawingml/2006/main">
              <a:ext uri="{FF2B5EF4-FFF2-40B4-BE49-F238E27FC236}">
                <a16:creationId xmlns:a16="http://schemas.microsoft.com/office/drawing/2014/main" id="{F288CE5C-74B8-4FA4-AF6E-8827C26956D2}"/>
              </a:ext>
            </a:extLst>
          </p:cNvPr>
          <p:cNvSpPr>
            <a:spLocks xmlns:a="http://schemas.openxmlformats.org/drawingml/2006/main" noGrp="1"/>
          </p:cNvSpPr>
          <p:nvPr/>
        </p:nvSpPr>
        <p:spPr>
          <a:xfrm xmlns:a="http://schemas.openxmlformats.org/drawingml/2006/main">
            <a:off x="11144250" y="6343650"/>
            <a:ext cx="4572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lgn="l">
              <a:buNone/>
              <a:defRPr sz="1050" b="0">
                <a:solidFill>
                  <a:srgbClr val="5B6567"/>
                </a:solidFill>
                <a:latin typeface="Inter"/>
                <a:ea typeface="Inter"/>
                <a:cs typeface="Inter"/>
              </a:defRPr>
            </a:pPr>
            <a:r>
              <a:rPr sz="1050" b="0">
                <a:solidFill>
                  <a:srgbClr val="5B6567"/>
                </a:solidFill>
                <a:latin typeface="Inter"/>
                <a:ea typeface="Inter"/>
                <a:cs typeface="Inter"/>
              </a:rPr>
              <a:t>19</a:t>
            </a:r>
          </a:p>
        </p:txBody>
      </p:sp>
      <p:sp>
        <p:nvSpPr>
          <p:cNvPr id="3" name="">
            <a:extLst xmlns:a="http://schemas.openxmlformats.org/drawingml/2006/main">
              <a:ext uri="{FF2B5EF4-FFF2-40B4-BE49-F238E27FC236}">
                <a16:creationId xmlns:a16="http://schemas.microsoft.com/office/drawing/2014/main" id="{CDA96107-8DCD-4F97-83E9-2694321602C7}"/>
              </a:ext>
            </a:extLst>
          </p:cNvPr>
          <p:cNvSpPr>
            <a:spLocks xmlns:a="http://schemas.openxmlformats.org/drawingml/2006/main" noGrp="1"/>
          </p:cNvSpPr>
          <p:nvPr/>
        </p:nvSpPr>
        <p:spPr>
          <a:xfrm xmlns:a="http://schemas.openxmlformats.org/drawingml/2006/main">
            <a:off x="609600" y="2009775"/>
            <a:ext cx="4667250" cy="1028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lgn="l">
              <a:buNone/>
              <a:defRPr sz="6000" b="1">
                <a:solidFill>
                  <a:srgbClr val="FF6A19"/>
                </a:solidFill>
                <a:latin typeface="Inter"/>
                <a:ea typeface="Inter"/>
                <a:cs typeface="Inter"/>
              </a:defRPr>
            </a:pPr>
            <a:r>
              <a:rPr sz="6000" b="1">
                <a:solidFill>
                  <a:srgbClr val="FF6A19"/>
                </a:solidFill>
                <a:latin typeface="Inter"/>
                <a:ea typeface="Inter"/>
                <a:cs typeface="Inter"/>
              </a:rPr>
              <a:t>34%</a:t>
            </a:r>
          </a:p>
        </p:txBody>
      </p:sp>
      <p:sp>
        <p:nvSpPr>
          <p:cNvPr id="4" name="">
            <a:extLst xmlns:a="http://schemas.openxmlformats.org/drawingml/2006/main">
              <a:ext uri="{FF2B5EF4-FFF2-40B4-BE49-F238E27FC236}">
                <a16:creationId xmlns:a16="http://schemas.microsoft.com/office/drawing/2014/main" id="{710971A5-BF30-40CD-BC47-0AAE600DCEAC}"/>
              </a:ext>
            </a:extLst>
          </p:cNvPr>
          <p:cNvSpPr>
            <a:spLocks xmlns:a="http://schemas.openxmlformats.org/drawingml/2006/main" noGrp="1"/>
          </p:cNvSpPr>
          <p:nvPr/>
        </p:nvSpPr>
        <p:spPr>
          <a:xfrm xmlns:a="http://schemas.openxmlformats.org/drawingml/2006/main">
            <a:off x="609600" y="3181350"/>
            <a:ext cx="5086350" cy="4667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lgn="l">
              <a:buNone/>
              <a:defRPr sz="2100" b="1">
                <a:solidFill>
                  <a:srgbClr val="182021"/>
                </a:solidFill>
                <a:latin typeface="Inter"/>
                <a:ea typeface="Inter"/>
                <a:cs typeface="Inter"/>
              </a:defRPr>
            </a:pPr>
            <a:r>
              <a:rPr sz="2100" b="1">
                <a:solidFill>
                  <a:srgbClr val="182021"/>
                </a:solidFill>
                <a:latin typeface="Inter"/>
                <a:ea typeface="Inter"/>
                <a:cs typeface="Inter"/>
              </a:rPr>
              <a:t>Identify as late adopters</a:t>
            </a:r>
          </a:p>
        </p:txBody>
      </p:sp>
      <p:sp>
        <p:nvSpPr>
          <p:cNvPr id="5" name="">
            <a:extLst xmlns:a="http://schemas.openxmlformats.org/drawingml/2006/main">
              <a:ext uri="{FF2B5EF4-FFF2-40B4-BE49-F238E27FC236}">
                <a16:creationId xmlns:a16="http://schemas.microsoft.com/office/drawing/2014/main" id="{E629CBD9-459B-4ABE-BF6A-F297115C21AB}"/>
              </a:ext>
            </a:extLst>
          </p:cNvPr>
          <p:cNvSpPr>
            <a:spLocks xmlns:a="http://schemas.openxmlformats.org/drawingml/2006/main" noGrp="1"/>
          </p:cNvSpPr>
          <p:nvPr/>
        </p:nvSpPr>
        <p:spPr>
          <a:xfrm xmlns:a="http://schemas.openxmlformats.org/drawingml/2006/main">
            <a:off x="609600" y="3790950"/>
            <a:ext cx="508635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lgn="l">
              <a:buNone/>
              <a:defRPr sz="1875" b="0">
                <a:solidFill>
                  <a:srgbClr val="5B6567"/>
                </a:solidFill>
                <a:latin typeface="Inter"/>
                <a:ea typeface="Inter"/>
                <a:cs typeface="Inter"/>
              </a:defRPr>
            </a:pPr>
            <a:r>
              <a:rPr sz="1875" b="0">
                <a:solidFill>
                  <a:srgbClr val="5B6567"/>
                </a:solidFill>
                <a:latin typeface="Inter"/>
                <a:ea typeface="Inter"/>
                <a:cs typeface="Inter"/>
              </a:rPr>
              <a:t>Describe their organization as</a:t>
            </a:r>
          </a:p>
          <a:p xmlns:a="http://schemas.openxmlformats.org/drawingml/2006/main">
            <a:pPr algn="l">
              <a:buNone/>
              <a:defRPr sz="1875" b="0">
                <a:solidFill>
                  <a:srgbClr val="5B6567"/>
                </a:solidFill>
                <a:latin typeface="Inter"/>
                <a:ea typeface="Inter"/>
                <a:cs typeface="Inter"/>
              </a:defRPr>
            </a:pPr>
            <a:r>
              <a:rPr sz="1875" b="0">
                <a:solidFill>
                  <a:srgbClr val="5B6567"/>
                </a:solidFill>
                <a:latin typeface="Inter"/>
                <a:ea typeface="Inter"/>
                <a:cs typeface="Inter"/>
              </a:rPr>
              <a:t>a late adopter of technology.</a:t>
            </a:r>
          </a:p>
        </p:txBody>
      </p:sp>
      <p:sp>
        <p:nvSpPr>
          <p:cNvPr id="6" name="">
            <a:extLst xmlns:a="http://schemas.openxmlformats.org/drawingml/2006/main">
              <a:ext uri="{FF2B5EF4-FFF2-40B4-BE49-F238E27FC236}">
                <a16:creationId xmlns:a16="http://schemas.microsoft.com/office/drawing/2014/main" id="{1B761D26-8CA8-4CCB-9DC5-85031AB64303}"/>
              </a:ext>
            </a:extLst>
          </p:cNvPr>
          <p:cNvSpPr>
            <a:spLocks xmlns:a="http://schemas.openxmlformats.org/drawingml/2006/main" noGrp="1"/>
          </p:cNvSpPr>
          <p:nvPr/>
        </p:nvSpPr>
        <p:spPr>
          <a:xfrm xmlns:a="http://schemas.openxmlformats.org/drawingml/2006/main">
            <a:off x="6515100" y="2009775"/>
            <a:ext cx="4667250" cy="1028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lgn="l">
              <a:buNone/>
              <a:defRPr sz="6000" b="1">
                <a:solidFill>
                  <a:srgbClr val="FF6A19"/>
                </a:solidFill>
                <a:latin typeface="Inter"/>
                <a:ea typeface="Inter"/>
                <a:cs typeface="Inter"/>
              </a:defRPr>
            </a:pPr>
            <a:r>
              <a:rPr sz="6000" b="1">
                <a:solidFill>
                  <a:srgbClr val="FF6A19"/>
                </a:solidFill>
                <a:latin typeface="Inter"/>
                <a:ea typeface="Inter"/>
                <a:cs typeface="Inter"/>
              </a:rPr>
              <a:t>60%</a:t>
            </a:r>
          </a:p>
        </p:txBody>
      </p:sp>
      <p:sp>
        <p:nvSpPr>
          <p:cNvPr id="7" name="">
            <a:extLst xmlns:a="http://schemas.openxmlformats.org/drawingml/2006/main">
              <a:ext uri="{FF2B5EF4-FFF2-40B4-BE49-F238E27FC236}">
                <a16:creationId xmlns:a16="http://schemas.microsoft.com/office/drawing/2014/main" id="{1F981EB0-E581-43CA-B872-D3837CADCA5D}"/>
              </a:ext>
            </a:extLst>
          </p:cNvPr>
          <p:cNvSpPr>
            <a:spLocks xmlns:a="http://schemas.openxmlformats.org/drawingml/2006/main" noGrp="1"/>
          </p:cNvSpPr>
          <p:nvPr/>
        </p:nvSpPr>
        <p:spPr>
          <a:xfrm xmlns:a="http://schemas.openxmlformats.org/drawingml/2006/main">
            <a:off x="6515100" y="3181350"/>
            <a:ext cx="5067300" cy="4667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lgn="l">
              <a:buNone/>
              <a:defRPr sz="2100" b="1">
                <a:solidFill>
                  <a:srgbClr val="182021"/>
                </a:solidFill>
                <a:latin typeface="Inter"/>
                <a:ea typeface="Inter"/>
                <a:cs typeface="Inter"/>
              </a:defRPr>
            </a:pPr>
            <a:r>
              <a:rPr sz="2100" b="1">
                <a:solidFill>
                  <a:srgbClr val="182021"/>
                </a:solidFill>
                <a:latin typeface="Inter"/>
                <a:ea typeface="Inter"/>
                <a:cs typeface="Inter"/>
              </a:rPr>
              <a:t>See positive technology change</a:t>
            </a:r>
          </a:p>
        </p:txBody>
      </p:sp>
      <p:sp>
        <p:nvSpPr>
          <p:cNvPr id="8" name="">
            <a:extLst xmlns:a="http://schemas.openxmlformats.org/drawingml/2006/main">
              <a:ext uri="{FF2B5EF4-FFF2-40B4-BE49-F238E27FC236}">
                <a16:creationId xmlns:a16="http://schemas.microsoft.com/office/drawing/2014/main" id="{4A4E34A7-1E89-481F-93E6-E2727EA90461}"/>
              </a:ext>
            </a:extLst>
          </p:cNvPr>
          <p:cNvSpPr>
            <a:spLocks xmlns:a="http://schemas.openxmlformats.org/drawingml/2006/main" noGrp="1"/>
          </p:cNvSpPr>
          <p:nvPr/>
        </p:nvSpPr>
        <p:spPr>
          <a:xfrm xmlns:a="http://schemas.openxmlformats.org/drawingml/2006/main">
            <a:off x="6515100" y="3790950"/>
            <a:ext cx="506730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lgn="l">
              <a:buNone/>
              <a:defRPr sz="1875" b="0">
                <a:solidFill>
                  <a:srgbClr val="5B6567"/>
                </a:solidFill>
                <a:latin typeface="Inter"/>
                <a:ea typeface="Inter"/>
                <a:cs typeface="Inter"/>
              </a:defRPr>
            </a:pPr>
            <a:r>
              <a:rPr sz="1875" b="0">
                <a:solidFill>
                  <a:srgbClr val="5B6567"/>
                </a:solidFill>
                <a:latin typeface="Inter"/>
                <a:ea typeface="Inter"/>
                <a:cs typeface="Inter"/>
              </a:rPr>
              <a:t>Agree technology is transforming</a:t>
            </a:r>
          </a:p>
          <a:p xmlns:a="http://schemas.openxmlformats.org/drawingml/2006/main">
            <a:pPr algn="l">
              <a:buNone/>
              <a:defRPr sz="1875" b="0">
                <a:solidFill>
                  <a:srgbClr val="5B6567"/>
                </a:solidFill>
                <a:latin typeface="Inter"/>
                <a:ea typeface="Inter"/>
                <a:cs typeface="Inter"/>
              </a:defRPr>
            </a:pPr>
            <a:r>
              <a:rPr sz="1875" b="0">
                <a:solidFill>
                  <a:srgbClr val="5B6567"/>
                </a:solidFill>
                <a:latin typeface="Inter"/>
                <a:ea typeface="Inter"/>
                <a:cs typeface="Inter"/>
              </a:rPr>
              <a:t>their organization for the better.</a:t>
            </a:r>
          </a:p>
        </p:txBody>
      </p:sp>
      <p:sp>
        <p:nvSpPr>
          <p:cNvPr id="9" name="">
            <a:extLst xmlns:a="http://schemas.openxmlformats.org/drawingml/2006/main">
              <a:ext uri="{FF2B5EF4-FFF2-40B4-BE49-F238E27FC236}">
                <a16:creationId xmlns:a16="http://schemas.microsoft.com/office/drawing/2014/main" id="{C4BE016A-526B-4AC1-98E6-C6D6E20FA9CF}"/>
              </a:ext>
            </a:extLst>
          </p:cNvPr>
          <p:cNvSpPr>
            <a:spLocks xmlns:a="http://schemas.openxmlformats.org/drawingml/2006/main" noGrp="1"/>
          </p:cNvSpPr>
          <p:nvPr/>
        </p:nvSpPr>
        <p:spPr>
          <a:xfrm xmlns:a="http://schemas.openxmlformats.org/drawingml/2006/main">
            <a:off x="609600" y="4819650"/>
            <a:ext cx="66675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lgn="l">
              <a:buNone/>
              <a:defRPr sz="2925" b="1">
                <a:solidFill>
                  <a:srgbClr val="182021"/>
                </a:solidFill>
                <a:latin typeface="Inter"/>
                <a:ea typeface="Inter"/>
                <a:cs typeface="Inter"/>
              </a:defRPr>
            </a:pPr>
            <a:r>
              <a:rPr sz="2925" b="1">
                <a:solidFill>
                  <a:srgbClr val="182021"/>
                </a:solidFill>
                <a:latin typeface="Inter"/>
                <a:ea typeface="Inter"/>
                <a:cs typeface="Inter"/>
              </a:rPr>
              <a:t/>
            </a:r>
          </a:p>
        </p:txBody>
      </p:sp>
      <p:sp>
        <p:nvSpPr>
          <p:cNvPr id="10" name="">
            <a:extLst xmlns:a="http://schemas.openxmlformats.org/drawingml/2006/main">
              <a:ext uri="{FF2B5EF4-FFF2-40B4-BE49-F238E27FC236}">
                <a16:creationId xmlns:a16="http://schemas.microsoft.com/office/drawing/2014/main" id="{A2436C33-F03A-4E36-BD3E-382D18058637}"/>
              </a:ext>
            </a:extLst>
          </p:cNvPr>
          <p:cNvSpPr>
            <a:spLocks xmlns:a="http://schemas.openxmlformats.org/drawingml/2006/main" noGrp="1"/>
          </p:cNvSpPr>
          <p:nvPr/>
        </p:nvSpPr>
        <p:spPr>
          <a:xfrm xmlns:a="http://schemas.openxmlformats.org/drawingml/2006/main">
            <a:off x="609600" y="4886325"/>
            <a:ext cx="10972800" cy="419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lgn="l">
              <a:buNone/>
              <a:defRPr sz="2100" b="1">
                <a:solidFill>
                  <a:srgbClr val="182021"/>
                </a:solidFill>
                <a:latin typeface="Inter"/>
                <a:ea typeface="Inter"/>
                <a:cs typeface="Inter"/>
              </a:defRPr>
            </a:pPr>
            <a:r>
              <a:rPr sz="2100" b="1">
                <a:solidFill>
                  <a:srgbClr val="182021"/>
                </a:solidFill>
                <a:latin typeface="Inter"/>
                <a:ea typeface="Inter"/>
                <a:cs typeface="Inter"/>
              </a:rPr>
              <a:t>Clubward connects the workflows organizations run every day</a:t>
            </a:r>
          </a:p>
        </p:txBody>
      </p:sp>
      <p:sp>
        <p:nvSpPr>
          <p:cNvPr id="11" name="">
            <a:extLst xmlns:a="http://schemas.openxmlformats.org/drawingml/2006/main">
              <a:ext uri="{FF2B5EF4-FFF2-40B4-BE49-F238E27FC236}">
                <a16:creationId xmlns:a16="http://schemas.microsoft.com/office/drawing/2014/main" id="{B417C61B-3ABD-466A-AAE6-D76C789FA413}"/>
              </a:ext>
            </a:extLst>
          </p:cNvPr>
          <p:cNvSpPr>
            <a:spLocks xmlns:a="http://schemas.openxmlformats.org/drawingml/2006/main" noGrp="1"/>
          </p:cNvSpPr>
          <p:nvPr/>
        </p:nvSpPr>
        <p:spPr>
          <a:xfrm xmlns:a="http://schemas.openxmlformats.org/drawingml/2006/main">
            <a:off x="609600" y="5314950"/>
            <a:ext cx="1097280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lgn="l">
              <a:buNone/>
              <a:defRPr sz="1800" b="0">
                <a:solidFill>
                  <a:srgbClr val="5B6567"/>
                </a:solidFill>
                <a:latin typeface="Inter"/>
                <a:ea typeface="Inter"/>
                <a:cs typeface="Inter"/>
              </a:defRPr>
            </a:pPr>
            <a:r>
              <a:rPr sz="1800" b="0">
                <a:solidFill>
                  <a:srgbClr val="5B6567"/>
                </a:solidFill>
                <a:latin typeface="Inter"/>
                <a:ea typeface="Inter"/>
                <a:cs typeface="Inter"/>
              </a:rPr>
              <a:t>Memberships, payments, bookings and access share one platform.</a:t>
            </a:r>
          </a:p>
        </p:txBody>
      </p:sp>
      <p:sp>
        <p:nvSpPr>
          <p:cNvPr id="13" name="">
            <a:extLst xmlns:a="http://schemas.openxmlformats.org/drawingml/2006/main">
              <a:ext uri="{FF2B5EF4-FFF2-40B4-BE49-F238E27FC236}">
                <a16:creationId xmlns:a16="http://schemas.microsoft.com/office/drawing/2014/main" id="{48E2627E-2BEE-437B-BAC7-42155117491A}"/>
              </a:ext>
            </a:extLst>
          </p:cNvPr>
          <p:cNvSpPr>
            <a:spLocks xmlns:a="http://schemas.openxmlformats.org/drawingml/2006/main" noGrp="1"/>
          </p:cNvSpPr>
          <p:nvPr/>
        </p:nvSpPr>
        <p:spPr>
          <a:xfrm xmlns:a="http://schemas.openxmlformats.org/drawingml/2006/main">
            <a:off x="609600" y="1438275"/>
            <a:ext cx="10763250"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lgn="l">
              <a:buNone/>
              <a:defRPr sz="1650" b="0">
                <a:solidFill>
                  <a:srgbClr val="5B6567"/>
                </a:solidFill>
                <a:latin typeface="Inter"/>
                <a:ea typeface="Inter"/>
                <a:cs typeface="Inter"/>
              </a:defRPr>
            </a:pPr>
            <a:r>
              <a:rPr sz="1650" b="0">
                <a:solidFill>
                  <a:srgbClr val="5B6567"/>
                </a:solidFill>
                <a:latin typeface="Inter"/>
                <a:ea typeface="Inter"/>
                <a:cs typeface="Inter"/>
              </a:rPr>
              <a:t>2025 survey: 306 nonprofit leaders in the United States</a:t>
            </a:r>
          </a:p>
        </p:txBody>
      </p:sp>
      <p:sp>
        <p:nvSpPr>
          <p:cNvPr id="14" name="">
            <a:extLst xmlns:a="http://schemas.openxmlformats.org/drawingml/2006/main">
              <a:ext uri="{FF2B5EF4-FFF2-40B4-BE49-F238E27FC236}">
                <a16:creationId xmlns:a16="http://schemas.microsoft.com/office/drawing/2014/main" id="{23AF8C2D-E23D-4CCE-BFE0-CA36DD40ABA5}"/>
              </a:ext>
            </a:extLst>
          </p:cNvPr>
          <p:cNvSpPr>
            <a:spLocks xmlns:a="http://schemas.openxmlformats.org/drawingml/2006/main" noGrp="1"/>
          </p:cNvSpPr>
          <p:nvPr/>
        </p:nvSpPr>
        <p:spPr>
          <a:xfrm xmlns:a="http://schemas.openxmlformats.org/drawingml/2006/main">
            <a:off x="609600" y="5819775"/>
            <a:ext cx="10763250" cy="276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lgn="l">
              <a:buNone/>
              <a:defRPr sz="1275" b="0">
                <a:solidFill>
                  <a:srgbClr val="5B6567"/>
                </a:solidFill>
                <a:latin typeface="Inter"/>
                <a:ea typeface="Inter"/>
                <a:cs typeface="Inter"/>
              </a:defRPr>
            </a:pPr>
            <a:r>
              <a:rPr sz="1275" b="0">
                <a:solidFill>
                  <a:srgbClr val="5B6567"/>
                </a:solidFill>
                <a:latin typeface="Inter"/>
                <a:ea typeface="Inter"/>
                <a:cs typeface="Inter"/>
              </a:rPr>
              <a:t>US nonprofit survey. Adjacent-market evidence based on respondents’ own assessments.</a:t>
            </a:r>
          </a:p>
        </p:txBody>
      </p:sp>
      <p:sp>
        <p:nvSpPr>
          <p:cNvPr id="15" name="">
            <a:extLst xmlns:a="http://schemas.openxmlformats.org/drawingml/2006/main">
              <a:ext uri="{FF2B5EF4-FFF2-40B4-BE49-F238E27FC236}">
                <a16:creationId xmlns:a16="http://schemas.microsoft.com/office/drawing/2014/main" id="{2FC2F378-6D48-46BF-8D0D-398202B038A6}"/>
              </a:ext>
            </a:extLst>
          </p:cNvPr>
          <p:cNvSpPr>
            <a:spLocks xmlns:a="http://schemas.openxmlformats.org/drawingml/2006/main" noGrp="1"/>
          </p:cNvSpPr>
          <p:nvPr/>
        </p:nvSpPr>
        <p:spPr>
          <a:xfrm xmlns:a="http://schemas.openxmlformats.org/drawingml/2006/main">
            <a:off x="609600" y="6143625"/>
            <a:ext cx="10477500" cy="276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lgn="l">
              <a:buNone/>
              <a:defRPr sz="1275" b="0">
                <a:solidFill>
                  <a:srgbClr val="5B6567"/>
                </a:solidFill>
                <a:latin typeface="Inter"/>
                <a:ea typeface="Inter"/>
                <a:cs typeface="Inter"/>
              </a:defRPr>
            </a:pPr>
            <a:r>
              <a:rPr sz="1275" b="0">
                <a:solidFill>
                  <a:srgbClr val="5B6567"/>
                </a:solidFill>
                <a:latin typeface="Inter"/>
                <a:ea typeface="Inter"/>
                <a:cs typeface="Inter"/>
              </a:rPr>
              <a:t>Source: Momentive Software, 2025 Nonprofit Trends Report. Survey conducted by Edge Research.</a:t>
            </a:r>
          </a:p>
        </p:txBody>
      </p:sp>
    </p:spTree>
    <p:extLst>
      <p:ext uri="{BB962C8B-B14F-4D97-AF65-F5344CB8AC3E}">
        <p14:creationId xmlns:p14="http://schemas.microsoft.com/office/powerpoint/2010/main" val="2141398674"/>
      </p:ext>
    </p:extLst>
  </p:cSld>
</p:sld>
</file>

<file path=ppt/slides/slide20.xml><?xml version="1.0" encoding="utf-8"?>
<p:sld xmlns:p="http://schemas.openxmlformats.org/presentationml/2006/main">
  <p:cSld>
    <p:bg>
      <p:bgPr>
        <a:solidFill xmlns:a="http://schemas.openxmlformats.org/drawingml/2006/main">
          <a:srgbClr val="F5F2EC"/>
        </a:solidFill>
      </p:bgPr>
    </p:bg>
    <p:spTree>
      <p:nvGrpSpPr>
        <p:cNvPr id="1" name=""/>
        <p:cNvGrpSpPr/>
        <p:nvPr/>
      </p:nvGrpSpPr>
      <p:grpSpPr>
        <a:xfrm xmlns:a="http://schemas.openxmlformats.org/drawingml/2006/main"/>
      </p:grpSpPr>
      <p:sp>
        <p:nvSpPr>
          <p:cNvPr id="12" name="">
            <a:extLst xmlns:a="http://schemas.openxmlformats.org/drawingml/2006/main">
              <a:ext uri="{FF2B5EF4-FFF2-40B4-BE49-F238E27FC236}">
                <a16:creationId xmlns:a16="http://schemas.microsoft.com/office/drawing/2014/main" id="{F1181FDE-BB75-42A0-8602-7FE58D9588DE}"/>
              </a:ext>
            </a:extLst>
          </p:cNvPr>
          <p:cNvSpPr>
            <a:spLocks xmlns:a="http://schemas.openxmlformats.org/drawingml/2006/main" noGrp="1"/>
          </p:cNvSpPr>
          <p:nvPr/>
        </p:nvSpPr>
        <p:spPr>
          <a:xfrm xmlns:a="http://schemas.openxmlformats.org/drawingml/2006/main">
            <a:off x="609600" y="514350"/>
            <a:ext cx="10953750" cy="762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lgn="l">
              <a:buNone/>
              <a:defRPr sz="3450" b="1">
                <a:solidFill>
                  <a:srgbClr val="182021"/>
                </a:solidFill>
                <a:latin typeface="Inter"/>
                <a:ea typeface="Inter"/>
                <a:cs typeface="Inter"/>
              </a:defRPr>
            </a:pPr>
            <a:r>
              <a:rPr sz="3450" b="1">
                <a:solidFill>
                  <a:srgbClr val="182021"/>
                </a:solidFill>
                <a:latin typeface="Inter"/>
                <a:ea typeface="Inter"/>
                <a:cs typeface="Inter"/>
              </a:rPr>
              <a:t>Appendix: UK and Ireland club research</a:t>
            </a:r>
          </a:p>
        </p:txBody>
      </p:sp>
      <p:sp>
        <p:nvSpPr>
          <p:cNvPr id="2" name="">
            <a:extLst xmlns:a="http://schemas.openxmlformats.org/drawingml/2006/main">
              <a:ext uri="{FF2B5EF4-FFF2-40B4-BE49-F238E27FC236}">
                <a16:creationId xmlns:a16="http://schemas.microsoft.com/office/drawing/2014/main" id="{F288CE5C-74B8-4FA4-AF6E-8827C26956D2}"/>
              </a:ext>
            </a:extLst>
          </p:cNvPr>
          <p:cNvSpPr>
            <a:spLocks xmlns:a="http://schemas.openxmlformats.org/drawingml/2006/main" noGrp="1"/>
          </p:cNvSpPr>
          <p:nvPr/>
        </p:nvSpPr>
        <p:spPr>
          <a:xfrm xmlns:a="http://schemas.openxmlformats.org/drawingml/2006/main">
            <a:off x="11144250" y="6343650"/>
            <a:ext cx="4572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lgn="l">
              <a:buNone/>
              <a:defRPr sz="1050" b="0">
                <a:solidFill>
                  <a:srgbClr val="5B6567"/>
                </a:solidFill>
                <a:latin typeface="Inter"/>
                <a:ea typeface="Inter"/>
                <a:cs typeface="Inter"/>
              </a:defRPr>
            </a:pPr>
            <a:r>
              <a:rPr sz="1050" b="0">
                <a:solidFill>
                  <a:srgbClr val="5B6567"/>
                </a:solidFill>
                <a:latin typeface="Inter"/>
                <a:ea typeface="Inter"/>
                <a:cs typeface="Inter"/>
              </a:rPr>
              <a:t>20</a:t>
            </a:r>
          </a:p>
        </p:txBody>
      </p:sp>
      <p:sp>
        <p:nvSpPr>
          <p:cNvPr id="3" name="">
            <a:extLst xmlns:a="http://schemas.openxmlformats.org/drawingml/2006/main">
              <a:ext uri="{FF2B5EF4-FFF2-40B4-BE49-F238E27FC236}">
                <a16:creationId xmlns:a16="http://schemas.microsoft.com/office/drawing/2014/main" id="{CDA96107-8DCD-4F97-83E9-2694321602C7}"/>
              </a:ext>
            </a:extLst>
          </p:cNvPr>
          <p:cNvSpPr>
            <a:spLocks xmlns:a="http://schemas.openxmlformats.org/drawingml/2006/main" noGrp="1"/>
          </p:cNvSpPr>
          <p:nvPr/>
        </p:nvSpPr>
        <p:spPr>
          <a:xfrm xmlns:a="http://schemas.openxmlformats.org/drawingml/2006/main">
            <a:off x="609600" y="2009775"/>
            <a:ext cx="4667250" cy="1028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lgn="l">
              <a:buNone/>
              <a:defRPr sz="6000" b="1">
                <a:solidFill>
                  <a:srgbClr val="FF6A19"/>
                </a:solidFill>
                <a:latin typeface="Inter"/>
                <a:ea typeface="Inter"/>
                <a:cs typeface="Inter"/>
              </a:defRPr>
            </a:pPr>
            <a:r>
              <a:rPr sz="6000" b="1">
                <a:solidFill>
                  <a:srgbClr val="FF6A19"/>
                </a:solidFill>
                <a:latin typeface="Inter"/>
                <a:ea typeface="Inter"/>
                <a:cs typeface="Inter"/>
              </a:rPr>
              <a:t>64%</a:t>
            </a:r>
          </a:p>
        </p:txBody>
      </p:sp>
      <p:sp>
        <p:nvSpPr>
          <p:cNvPr id="4" name="">
            <a:extLst xmlns:a="http://schemas.openxmlformats.org/drawingml/2006/main">
              <a:ext uri="{FF2B5EF4-FFF2-40B4-BE49-F238E27FC236}">
                <a16:creationId xmlns:a16="http://schemas.microsoft.com/office/drawing/2014/main" id="{710971A5-BF30-40CD-BC47-0AAE600DCEAC}"/>
              </a:ext>
            </a:extLst>
          </p:cNvPr>
          <p:cNvSpPr>
            <a:spLocks xmlns:a="http://schemas.openxmlformats.org/drawingml/2006/main" noGrp="1"/>
          </p:cNvSpPr>
          <p:nvPr/>
        </p:nvSpPr>
        <p:spPr>
          <a:xfrm xmlns:a="http://schemas.openxmlformats.org/drawingml/2006/main">
            <a:off x="609600" y="3181350"/>
            <a:ext cx="5086350" cy="4667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lgn="l">
              <a:buNone/>
              <a:defRPr sz="2100" b="1">
                <a:solidFill>
                  <a:srgbClr val="182021"/>
                </a:solidFill>
                <a:latin typeface="Inter"/>
                <a:ea typeface="Inter"/>
                <a:cs typeface="Inter"/>
              </a:defRPr>
            </a:pPr>
            <a:r>
              <a:rPr sz="2100" b="1">
                <a:solidFill>
                  <a:srgbClr val="182021"/>
                </a:solidFill>
                <a:latin typeface="Inter"/>
                <a:ea typeface="Inter"/>
                <a:cs typeface="Inter"/>
              </a:rPr>
              <a:t>Used multiple software providers</a:t>
            </a:r>
          </a:p>
        </p:txBody>
      </p:sp>
      <p:sp>
        <p:nvSpPr>
          <p:cNvPr id="5" name="">
            <a:extLst xmlns:a="http://schemas.openxmlformats.org/drawingml/2006/main">
              <a:ext uri="{FF2B5EF4-FFF2-40B4-BE49-F238E27FC236}">
                <a16:creationId xmlns:a16="http://schemas.microsoft.com/office/drawing/2014/main" id="{E629CBD9-459B-4ABE-BF6A-F297115C21AB}"/>
              </a:ext>
            </a:extLst>
          </p:cNvPr>
          <p:cNvSpPr>
            <a:spLocks xmlns:a="http://schemas.openxmlformats.org/drawingml/2006/main" noGrp="1"/>
          </p:cNvSpPr>
          <p:nvPr/>
        </p:nvSpPr>
        <p:spPr>
          <a:xfrm xmlns:a="http://schemas.openxmlformats.org/drawingml/2006/main">
            <a:off x="609600" y="3790950"/>
            <a:ext cx="508635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lgn="l">
              <a:buNone/>
              <a:defRPr sz="1875" b="0">
                <a:solidFill>
                  <a:srgbClr val="5B6567"/>
                </a:solidFill>
                <a:latin typeface="Inter"/>
                <a:ea typeface="Inter"/>
                <a:cs typeface="Inter"/>
              </a:defRPr>
            </a:pPr>
            <a:r>
              <a:rPr sz="1875" b="0">
                <a:solidFill>
                  <a:srgbClr val="5B6567"/>
                </a:solidFill>
                <a:latin typeface="Inter"/>
                <a:ea typeface="Inter"/>
                <a:cs typeface="Inter"/>
              </a:rPr>
              <a:t>Multiple tools make integration</a:t>
            </a:r>
          </a:p>
          <a:p xmlns:a="http://schemas.openxmlformats.org/drawingml/2006/main">
            <a:pPr algn="l">
              <a:buNone/>
              <a:defRPr sz="1875" b="0">
                <a:solidFill>
                  <a:srgbClr val="5B6567"/>
                </a:solidFill>
                <a:latin typeface="Inter"/>
                <a:ea typeface="Inter"/>
                <a:cs typeface="Inter"/>
              </a:defRPr>
            </a:pPr>
            <a:r>
              <a:rPr sz="1875" b="0">
                <a:solidFill>
                  <a:srgbClr val="5B6567"/>
                </a:solidFill>
                <a:latin typeface="Inter"/>
                <a:ea typeface="Inter"/>
                <a:cs typeface="Inter"/>
              </a:rPr>
              <a:t>an important buying consideration.</a:t>
            </a:r>
          </a:p>
        </p:txBody>
      </p:sp>
      <p:sp>
        <p:nvSpPr>
          <p:cNvPr id="6" name="">
            <a:extLst xmlns:a="http://schemas.openxmlformats.org/drawingml/2006/main">
              <a:ext uri="{FF2B5EF4-FFF2-40B4-BE49-F238E27FC236}">
                <a16:creationId xmlns:a16="http://schemas.microsoft.com/office/drawing/2014/main" id="{1B761D26-8CA8-4CCB-9DC5-85031AB64303}"/>
              </a:ext>
            </a:extLst>
          </p:cNvPr>
          <p:cNvSpPr>
            <a:spLocks xmlns:a="http://schemas.openxmlformats.org/drawingml/2006/main" noGrp="1"/>
          </p:cNvSpPr>
          <p:nvPr/>
        </p:nvSpPr>
        <p:spPr>
          <a:xfrm xmlns:a="http://schemas.openxmlformats.org/drawingml/2006/main">
            <a:off x="6515100" y="2009775"/>
            <a:ext cx="4667250" cy="1028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lgn="l">
              <a:buNone/>
              <a:defRPr sz="6000" b="1">
                <a:solidFill>
                  <a:srgbClr val="FF6A19"/>
                </a:solidFill>
                <a:latin typeface="Inter"/>
                <a:ea typeface="Inter"/>
                <a:cs typeface="Inter"/>
              </a:defRPr>
            </a:pPr>
            <a:r>
              <a:rPr sz="6000" b="1">
                <a:solidFill>
                  <a:srgbClr val="FF6A19"/>
                </a:solidFill>
                <a:latin typeface="Inter"/>
                <a:ea typeface="Inter"/>
                <a:cs typeface="Inter"/>
              </a:rPr>
              <a:t>66%</a:t>
            </a:r>
          </a:p>
        </p:txBody>
      </p:sp>
      <p:sp>
        <p:nvSpPr>
          <p:cNvPr id="7" name="">
            <a:extLst xmlns:a="http://schemas.openxmlformats.org/drawingml/2006/main">
              <a:ext uri="{FF2B5EF4-FFF2-40B4-BE49-F238E27FC236}">
                <a16:creationId xmlns:a16="http://schemas.microsoft.com/office/drawing/2014/main" id="{1F981EB0-E581-43CA-B872-D3837CADCA5D}"/>
              </a:ext>
            </a:extLst>
          </p:cNvPr>
          <p:cNvSpPr>
            <a:spLocks xmlns:a="http://schemas.openxmlformats.org/drawingml/2006/main" noGrp="1"/>
          </p:cNvSpPr>
          <p:nvPr/>
        </p:nvSpPr>
        <p:spPr>
          <a:xfrm xmlns:a="http://schemas.openxmlformats.org/drawingml/2006/main">
            <a:off x="6515100" y="3181350"/>
            <a:ext cx="5067300" cy="4667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lgn="l">
              <a:buNone/>
              <a:defRPr sz="2100" b="1">
                <a:solidFill>
                  <a:srgbClr val="182021"/>
                </a:solidFill>
                <a:latin typeface="Inter"/>
                <a:ea typeface="Inter"/>
                <a:cs typeface="Inter"/>
              </a:defRPr>
            </a:pPr>
            <a:r>
              <a:rPr sz="2100" b="1">
                <a:solidFill>
                  <a:srgbClr val="182021"/>
                </a:solidFill>
                <a:latin typeface="Inter"/>
                <a:ea typeface="Inter"/>
                <a:cs typeface="Inter"/>
              </a:rPr>
              <a:t>Explored alternative software</a:t>
            </a:r>
          </a:p>
        </p:txBody>
      </p:sp>
      <p:sp>
        <p:nvSpPr>
          <p:cNvPr id="8" name="">
            <a:extLst xmlns:a="http://schemas.openxmlformats.org/drawingml/2006/main">
              <a:ext uri="{FF2B5EF4-FFF2-40B4-BE49-F238E27FC236}">
                <a16:creationId xmlns:a16="http://schemas.microsoft.com/office/drawing/2014/main" id="{4A4E34A7-1E89-481F-93E6-E2727EA90461}"/>
              </a:ext>
            </a:extLst>
          </p:cNvPr>
          <p:cNvSpPr>
            <a:spLocks xmlns:a="http://schemas.openxmlformats.org/drawingml/2006/main" noGrp="1"/>
          </p:cNvSpPr>
          <p:nvPr/>
        </p:nvSpPr>
        <p:spPr>
          <a:xfrm xmlns:a="http://schemas.openxmlformats.org/drawingml/2006/main">
            <a:off x="6515100" y="3790950"/>
            <a:ext cx="506730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lgn="l">
              <a:buNone/>
              <a:defRPr sz="1875" b="0">
                <a:solidFill>
                  <a:srgbClr val="5B6567"/>
                </a:solidFill>
                <a:latin typeface="Inter"/>
                <a:ea typeface="Inter"/>
                <a:cs typeface="Inter"/>
              </a:defRPr>
            </a:pPr>
            <a:r>
              <a:rPr sz="1875" b="0">
                <a:solidFill>
                  <a:srgbClr val="5B6567"/>
                </a:solidFill>
                <a:latin typeface="Inter"/>
                <a:ea typeface="Inter"/>
                <a:cs typeface="Inter"/>
              </a:rPr>
              <a:t>Product fit and innovation create</a:t>
            </a:r>
          </a:p>
          <a:p xmlns:a="http://schemas.openxmlformats.org/drawingml/2006/main">
            <a:pPr algn="l">
              <a:buNone/>
              <a:defRPr sz="1875" b="0">
                <a:solidFill>
                  <a:srgbClr val="5B6567"/>
                </a:solidFill>
                <a:latin typeface="Inter"/>
                <a:ea typeface="Inter"/>
                <a:cs typeface="Inter"/>
              </a:defRPr>
            </a:pPr>
            <a:r>
              <a:rPr sz="1875" b="0">
                <a:solidFill>
                  <a:srgbClr val="5B6567"/>
                </a:solidFill>
                <a:latin typeface="Inter"/>
                <a:ea typeface="Inter"/>
                <a:cs typeface="Inter"/>
              </a:rPr>
              <a:t>reasons to reconsider suppliers.</a:t>
            </a:r>
          </a:p>
        </p:txBody>
      </p:sp>
      <p:sp>
        <p:nvSpPr>
          <p:cNvPr id="9" name="">
            <a:extLst xmlns:a="http://schemas.openxmlformats.org/drawingml/2006/main">
              <a:ext uri="{FF2B5EF4-FFF2-40B4-BE49-F238E27FC236}">
                <a16:creationId xmlns:a16="http://schemas.microsoft.com/office/drawing/2014/main" id="{C4BE016A-526B-4AC1-98E6-C6D6E20FA9CF}"/>
              </a:ext>
            </a:extLst>
          </p:cNvPr>
          <p:cNvSpPr>
            <a:spLocks xmlns:a="http://schemas.openxmlformats.org/drawingml/2006/main" noGrp="1"/>
          </p:cNvSpPr>
          <p:nvPr/>
        </p:nvSpPr>
        <p:spPr>
          <a:xfrm xmlns:a="http://schemas.openxmlformats.org/drawingml/2006/main">
            <a:off x="609600" y="4819650"/>
            <a:ext cx="66675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lgn="l">
              <a:buNone/>
              <a:defRPr sz="2925" b="1">
                <a:solidFill>
                  <a:srgbClr val="182021"/>
                </a:solidFill>
                <a:latin typeface="Inter"/>
                <a:ea typeface="Inter"/>
                <a:cs typeface="Inter"/>
              </a:defRPr>
            </a:pPr>
            <a:r>
              <a:rPr sz="2925" b="1">
                <a:solidFill>
                  <a:srgbClr val="182021"/>
                </a:solidFill>
                <a:latin typeface="Inter"/>
                <a:ea typeface="Inter"/>
                <a:cs typeface="Inter"/>
              </a:rPr>
              <a:t/>
            </a:r>
          </a:p>
        </p:txBody>
      </p:sp>
      <p:sp>
        <p:nvSpPr>
          <p:cNvPr id="10" name="">
            <a:extLst xmlns:a="http://schemas.openxmlformats.org/drawingml/2006/main">
              <a:ext uri="{FF2B5EF4-FFF2-40B4-BE49-F238E27FC236}">
                <a16:creationId xmlns:a16="http://schemas.microsoft.com/office/drawing/2014/main" id="{A2436C33-F03A-4E36-BD3E-382D18058637}"/>
              </a:ext>
            </a:extLst>
          </p:cNvPr>
          <p:cNvSpPr>
            <a:spLocks xmlns:a="http://schemas.openxmlformats.org/drawingml/2006/main" noGrp="1"/>
          </p:cNvSpPr>
          <p:nvPr/>
        </p:nvSpPr>
        <p:spPr>
          <a:xfrm xmlns:a="http://schemas.openxmlformats.org/drawingml/2006/main">
            <a:off x="609600" y="4886325"/>
            <a:ext cx="10972800" cy="419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lgn="l">
              <a:buNone/>
              <a:defRPr sz="2100" b="1">
                <a:solidFill>
                  <a:srgbClr val="182021"/>
                </a:solidFill>
                <a:latin typeface="Inter"/>
                <a:ea typeface="Inter"/>
                <a:cs typeface="Inter"/>
              </a:defRPr>
            </a:pPr>
            <a:r>
              <a:rPr sz="2100" b="1">
                <a:solidFill>
                  <a:srgbClr val="182021"/>
                </a:solidFill>
                <a:latin typeface="Inter"/>
                <a:ea typeface="Inter"/>
                <a:cs typeface="Inter"/>
              </a:rPr>
              <a:t>Disconnected records turn routine questions into manual work</a:t>
            </a:r>
          </a:p>
        </p:txBody>
      </p:sp>
      <p:sp>
        <p:nvSpPr>
          <p:cNvPr id="11" name="">
            <a:extLst xmlns:a="http://schemas.openxmlformats.org/drawingml/2006/main">
              <a:ext uri="{FF2B5EF4-FFF2-40B4-BE49-F238E27FC236}">
                <a16:creationId xmlns:a16="http://schemas.microsoft.com/office/drawing/2014/main" id="{B417C61B-3ABD-466A-AAE6-D76C789FA413}"/>
              </a:ext>
            </a:extLst>
          </p:cNvPr>
          <p:cNvSpPr>
            <a:spLocks xmlns:a="http://schemas.openxmlformats.org/drawingml/2006/main" noGrp="1"/>
          </p:cNvSpPr>
          <p:nvPr/>
        </p:nvSpPr>
        <p:spPr>
          <a:xfrm xmlns:a="http://schemas.openxmlformats.org/drawingml/2006/main">
            <a:off x="609600" y="5314950"/>
            <a:ext cx="1097280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lgn="l">
              <a:buNone/>
              <a:defRPr sz="1800" b="0">
                <a:solidFill>
                  <a:srgbClr val="5B6567"/>
                </a:solidFill>
                <a:latin typeface="Inter"/>
                <a:ea typeface="Inter"/>
                <a:cs typeface="Inter"/>
              </a:defRPr>
            </a:pPr>
            <a:r>
              <a:rPr sz="1800" b="0">
                <a:solidFill>
                  <a:srgbClr val="5B6567"/>
                </a:solidFill>
                <a:latin typeface="Inter"/>
                <a:ea typeface="Inter"/>
                <a:cs typeface="Inter"/>
              </a:rPr>
              <a:t>Membership status, waivers, access rules and staffing need to line up.</a:t>
            </a:r>
          </a:p>
        </p:txBody>
      </p:sp>
      <p:sp>
        <p:nvSpPr>
          <p:cNvPr id="13" name="">
            <a:extLst xmlns:a="http://schemas.openxmlformats.org/drawingml/2006/main">
              <a:ext uri="{FF2B5EF4-FFF2-40B4-BE49-F238E27FC236}">
                <a16:creationId xmlns:a16="http://schemas.microsoft.com/office/drawing/2014/main" id="{48E2627E-2BEE-437B-BAC7-42155117491A}"/>
              </a:ext>
            </a:extLst>
          </p:cNvPr>
          <p:cNvSpPr>
            <a:spLocks xmlns:a="http://schemas.openxmlformats.org/drawingml/2006/main" noGrp="1"/>
          </p:cNvSpPr>
          <p:nvPr/>
        </p:nvSpPr>
        <p:spPr>
          <a:xfrm xmlns:a="http://schemas.openxmlformats.org/drawingml/2006/main">
            <a:off x="609600" y="1438275"/>
            <a:ext cx="10763250"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1650" b="0">
                <a:solidFill>
                  <a:srgbClr val="5B6567"/>
                </a:solidFill>
                <a:latin typeface="Inter"/>
                <a:ea typeface="Inter"/>
                <a:cs typeface="Inter"/>
              </a:defRPr>
            </a:pPr>
            <a:r>
              <a:rPr sz="1650" b="0">
                <a:solidFill>
                  <a:srgbClr val="5B6567"/>
                </a:solidFill>
                <a:latin typeface="Inter"/>
                <a:ea typeface="Inter"/>
                <a:cs typeface="Inter"/>
              </a:rPr>
              <a:t>2025 survey: 134 golf club managers in the UK and Ireland</a:t>
            </a:r>
          </a:p>
        </p:txBody>
      </p:sp>
      <p:sp>
        <p:nvSpPr>
          <p:cNvPr id="14" name="">
            <a:extLst xmlns:a="http://schemas.openxmlformats.org/drawingml/2006/main">
              <a:ext uri="{FF2B5EF4-FFF2-40B4-BE49-F238E27FC236}">
                <a16:creationId xmlns:a16="http://schemas.microsoft.com/office/drawing/2014/main" id="{23AF8C2D-E23D-4CCE-BFE0-CA36DD40ABA5}"/>
              </a:ext>
            </a:extLst>
          </p:cNvPr>
          <p:cNvSpPr>
            <a:spLocks xmlns:a="http://schemas.openxmlformats.org/drawingml/2006/main" noGrp="1"/>
          </p:cNvSpPr>
          <p:nvPr/>
        </p:nvSpPr>
        <p:spPr>
          <a:xfrm xmlns:a="http://schemas.openxmlformats.org/drawingml/2006/main">
            <a:off x="609600" y="5819775"/>
            <a:ext cx="10763250" cy="276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1275" b="0">
                <a:solidFill>
                  <a:srgbClr val="5B6567"/>
                </a:solidFill>
                <a:latin typeface="Inter"/>
                <a:ea typeface="Inter"/>
                <a:cs typeface="Inter"/>
              </a:defRPr>
            </a:pPr>
            <a:r>
              <a:rPr sz="1275" b="0">
                <a:solidFill>
                  <a:srgbClr val="5B6567"/>
                </a:solidFill>
                <a:latin typeface="Inter"/>
                <a:ea typeface="Inter"/>
                <a:cs typeface="Inter"/>
              </a:rPr>
              <a:t>Adjacent-market, vendor-involved research. Multiple providers do not necessarily mean disconnected tools.</a:t>
            </a:r>
          </a:p>
        </p:txBody>
      </p:sp>
      <p:sp>
        <p:nvSpPr>
          <p:cNvPr id="15" name="">
            <a:extLst xmlns:a="http://schemas.openxmlformats.org/drawingml/2006/main">
              <a:ext uri="{FF2B5EF4-FFF2-40B4-BE49-F238E27FC236}">
                <a16:creationId xmlns:a16="http://schemas.microsoft.com/office/drawing/2014/main" id="{2FC2F378-6D48-46BF-8D0D-398202B038A6}"/>
              </a:ext>
            </a:extLst>
          </p:cNvPr>
          <p:cNvSpPr>
            <a:spLocks xmlns:a="http://schemas.openxmlformats.org/drawingml/2006/main" noGrp="1"/>
          </p:cNvSpPr>
          <p:nvPr/>
        </p:nvSpPr>
        <p:spPr>
          <a:xfrm xmlns:a="http://schemas.openxmlformats.org/drawingml/2006/main">
            <a:off x="609600" y="6143625"/>
            <a:ext cx="10477500" cy="276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1275" b="0">
                <a:solidFill>
                  <a:srgbClr val="5B6567"/>
                </a:solidFill>
                <a:latin typeface="Inter"/>
                <a:ea typeface="Inter"/>
                <a:cs typeface="Inter"/>
              </a:defRPr>
            </a:pPr>
            <a:r>
              <a:rPr sz="1275" b="0">
                <a:solidFill>
                  <a:srgbClr val="5B6567"/>
                </a:solidFill>
                <a:latin typeface="Inter"/>
                <a:ea typeface="Inter"/>
                <a:cs typeface="Inter"/>
              </a:rPr>
              <a:t>Source: 2025 Golf Club Software Technology Report; Golf Genius and GCMA published summaries.</a:t>
            </a:r>
          </a:p>
        </p:txBody>
      </p:sp>
    </p:spTree>
    <p:extLst>
      <p:ext uri="{BB962C8B-B14F-4D97-AF65-F5344CB8AC3E}">
        <p14:creationId xmlns:p14="http://schemas.microsoft.com/office/powerpoint/2010/main" val="2141398674"/>
      </p:ext>
    </p:extLst>
  </p:cSld>
</p:sld>
</file>

<file path=ppt/slides/slide21.xml><?xml version="1.0" encoding="utf-8"?>
<p:sld xmlns:p="http://schemas.openxmlformats.org/presentationml/2006/main">
  <p:cSld>
    <p:bg>
      <p:bgPr>
        <a:solidFill xmlns:a="http://schemas.openxmlformats.org/drawingml/2006/main">
          <a:srgbClr val="101719"/>
        </a:solidFill>
      </p:bgPr>
    </p:bg>
    <p:spTree>
      <p:nvGrpSpPr>
        <p:cNvPr id="1" name=""/>
        <p:cNvGrpSpPr/>
        <p:nvPr/>
      </p:nvGrpSpPr>
      <p:grpSpPr>
        <a:xfrm xmlns:a="http://schemas.openxmlformats.org/drawingml/2006/main"/>
      </p:grpSpPr>
      <p:sp>
        <p:nvSpPr>
          <p:cNvPr id="9" name="">
            <a:extLst xmlns:a="http://schemas.openxmlformats.org/drawingml/2006/main">
              <a:ext uri="{FF2B5EF4-FFF2-40B4-BE49-F238E27FC236}">
                <a16:creationId xmlns:a16="http://schemas.microsoft.com/office/drawing/2014/main" id="{0C551A6C-0C54-4C08-8766-13F50D9D143F}"/>
              </a:ext>
            </a:extLst>
          </p:cNvPr>
          <p:cNvSpPr>
            <a:spLocks xmlns:a="http://schemas.openxmlformats.org/drawingml/2006/main" noGrp="1"/>
          </p:cNvSpPr>
          <p:nvPr/>
        </p:nvSpPr>
        <p:spPr>
          <a:xfrm xmlns:a="http://schemas.openxmlformats.org/drawingml/2006/main">
            <a:off x="609600" y="514350"/>
            <a:ext cx="10972800" cy="762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lgn="l">
              <a:buNone/>
              <a:defRPr sz="3450" b="1">
                <a:solidFill>
                  <a:srgbClr val="FFFFFF"/>
                </a:solidFill>
                <a:latin typeface="Inter"/>
                <a:ea typeface="Inter"/>
                <a:cs typeface="Inter"/>
              </a:defRPr>
            </a:pPr>
            <a:r>
              <a:rPr sz="3450" b="1">
                <a:solidFill>
                  <a:srgbClr val="FFFFFF"/>
                </a:solidFill>
                <a:latin typeface="Inter"/>
                <a:ea typeface="Inter"/>
                <a:cs typeface="Inter"/>
              </a:rPr>
              <a:t>Appendix: investment and commercial structure</a:t>
            </a:r>
          </a:p>
        </p:txBody>
      </p:sp>
      <p:sp>
        <p:nvSpPr>
          <p:cNvPr id="2" name="">
            <a:extLst xmlns:a="http://schemas.openxmlformats.org/drawingml/2006/main">
              <a:ext uri="{FF2B5EF4-FFF2-40B4-BE49-F238E27FC236}">
                <a16:creationId xmlns:a16="http://schemas.microsoft.com/office/drawing/2014/main" id="{E2395F62-21A7-44F8-97D2-A34ACC92AC29}"/>
              </a:ext>
            </a:extLst>
          </p:cNvPr>
          <p:cNvSpPr>
            <a:spLocks xmlns:a="http://schemas.openxmlformats.org/drawingml/2006/main" noGrp="1"/>
          </p:cNvSpPr>
          <p:nvPr/>
        </p:nvSpPr>
        <p:spPr>
          <a:xfrm xmlns:a="http://schemas.openxmlformats.org/drawingml/2006/main">
            <a:off x="609600" y="1809750"/>
            <a:ext cx="10972800" cy="495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2700" b="1">
                <a:solidFill>
                  <a:srgbClr val="FF6A19"/>
                </a:solidFill>
                <a:latin typeface="Inter"/>
                <a:ea typeface="Inter"/>
                <a:cs typeface="Inter"/>
              </a:defRPr>
            </a:pPr>
            <a:r>
              <a:rPr sz="2700" b="1">
                <a:solidFill>
                  <a:srgbClr val="FF6A19"/>
                </a:solidFill>
                <a:latin typeface="Inter"/>
                <a:ea typeface="Inter"/>
                <a:cs typeface="Inter"/>
              </a:rPr>
              <a:t>Domentra Holdings LLC</a:t>
            </a:r>
          </a:p>
        </p:txBody>
      </p:sp>
      <p:sp>
        <p:nvSpPr>
          <p:cNvPr id="3" name="">
            <a:extLst xmlns:a="http://schemas.openxmlformats.org/drawingml/2006/main">
              <a:ext uri="{FF2B5EF4-FFF2-40B4-BE49-F238E27FC236}">
                <a16:creationId xmlns:a16="http://schemas.microsoft.com/office/drawing/2014/main" id="{0A8BC516-B364-477D-B8B0-D47F19064330}"/>
              </a:ext>
            </a:extLst>
          </p:cNvPr>
          <p:cNvSpPr>
            <a:spLocks xmlns:a="http://schemas.openxmlformats.org/drawingml/2006/main" noGrp="1"/>
          </p:cNvSpPr>
          <p:nvPr/>
        </p:nvSpPr>
        <p:spPr>
          <a:xfrm xmlns:a="http://schemas.openxmlformats.org/drawingml/2006/main">
            <a:off x="609600" y="2390775"/>
            <a:ext cx="10972800" cy="4476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2025" b="0">
                <a:solidFill>
                  <a:srgbClr val="FFFFFF"/>
                </a:solidFill>
                <a:latin typeface="Inter"/>
                <a:ea typeface="Inter"/>
                <a:cs typeface="Inter"/>
              </a:defRPr>
            </a:pPr>
            <a:r>
              <a:rPr sz="2025" b="0">
                <a:solidFill>
                  <a:srgbClr val="FFFFFF"/>
                </a:solidFill>
                <a:latin typeface="Inter"/>
                <a:ea typeface="Inter"/>
                <a:cs typeface="Inter"/>
              </a:rPr>
              <a:t>Proposed investment recipient and commercial operator</a:t>
            </a:r>
          </a:p>
        </p:txBody>
      </p:sp>
      <p:sp>
        <p:nvSpPr>
          <p:cNvPr id="4" name="">
            <a:extLst xmlns:a="http://schemas.openxmlformats.org/drawingml/2006/main">
              <a:ext uri="{FF2B5EF4-FFF2-40B4-BE49-F238E27FC236}">
                <a16:creationId xmlns:a16="http://schemas.microsoft.com/office/drawing/2014/main" id="{889B4D98-96BF-4FEF-9305-6FE326044EED}"/>
              </a:ext>
            </a:extLst>
          </p:cNvPr>
          <p:cNvSpPr>
            <a:spLocks xmlns:a="http://schemas.openxmlformats.org/drawingml/2006/main" noGrp="1"/>
          </p:cNvSpPr>
          <p:nvPr/>
        </p:nvSpPr>
        <p:spPr>
          <a:xfrm xmlns:a="http://schemas.openxmlformats.org/drawingml/2006/main">
            <a:off x="609600" y="3228975"/>
            <a:ext cx="10972800" cy="476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2700" b="1">
                <a:solidFill>
                  <a:srgbClr val="FF6A19"/>
                </a:solidFill>
                <a:latin typeface="Inter"/>
                <a:ea typeface="Inter"/>
                <a:cs typeface="Inter"/>
              </a:defRPr>
            </a:pPr>
            <a:r>
              <a:rPr sz="2700" b="1">
                <a:solidFill>
                  <a:srgbClr val="FF6A19"/>
                </a:solidFill>
                <a:latin typeface="Inter"/>
                <a:ea typeface="Inter"/>
                <a:cs typeface="Inter"/>
              </a:rPr>
              <a:t>Clubward</a:t>
            </a:r>
          </a:p>
        </p:txBody>
      </p:sp>
      <p:sp>
        <p:nvSpPr>
          <p:cNvPr id="5" name="">
            <a:extLst xmlns:a="http://schemas.openxmlformats.org/drawingml/2006/main">
              <a:ext uri="{FF2B5EF4-FFF2-40B4-BE49-F238E27FC236}">
                <a16:creationId xmlns:a16="http://schemas.microsoft.com/office/drawing/2014/main" id="{50F6EAAF-3199-4590-BFEB-8C3B656436B2}"/>
              </a:ext>
            </a:extLst>
          </p:cNvPr>
          <p:cNvSpPr>
            <a:spLocks xmlns:a="http://schemas.openxmlformats.org/drawingml/2006/main" noGrp="1"/>
          </p:cNvSpPr>
          <p:nvPr/>
        </p:nvSpPr>
        <p:spPr>
          <a:xfrm xmlns:a="http://schemas.openxmlformats.org/drawingml/2006/main">
            <a:off x="609600" y="3829050"/>
            <a:ext cx="10972800" cy="628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2025" b="0">
                <a:solidFill>
                  <a:srgbClr val="FFFFFF"/>
                </a:solidFill>
                <a:latin typeface="Inter"/>
                <a:ea typeface="Inter"/>
                <a:cs typeface="Inter"/>
              </a:defRPr>
            </a:pPr>
            <a:r>
              <a:rPr sz="2025" b="0">
                <a:solidFill>
                  <a:srgbClr val="FFFFFF"/>
                </a:solidFill>
                <a:latin typeface="Inter"/>
                <a:ea typeface="Inter"/>
                <a:cs typeface="Inter"/>
              </a:rPr>
              <a:t>Customer-facing platform brand with a shared proprietary application</a:t>
            </a:r>
          </a:p>
        </p:txBody>
      </p:sp>
      <p:sp>
        <p:nvSpPr>
          <p:cNvPr id="6" name="">
            <a:extLst xmlns:a="http://schemas.openxmlformats.org/drawingml/2006/main">
              <a:ext uri="{FF2B5EF4-FFF2-40B4-BE49-F238E27FC236}">
                <a16:creationId xmlns:a16="http://schemas.microsoft.com/office/drawing/2014/main" id="{7D783D44-59AA-48FE-9F88-9393FFFCC6F1}"/>
              </a:ext>
            </a:extLst>
          </p:cNvPr>
          <p:cNvSpPr>
            <a:spLocks xmlns:a="http://schemas.openxmlformats.org/drawingml/2006/main" noGrp="1"/>
          </p:cNvSpPr>
          <p:nvPr/>
        </p:nvSpPr>
        <p:spPr>
          <a:xfrm xmlns:a="http://schemas.openxmlformats.org/drawingml/2006/main">
            <a:off x="609600" y="4819650"/>
            <a:ext cx="10972800"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2325" b="1">
                <a:solidFill>
                  <a:srgbClr val="FFFFFF"/>
                </a:solidFill>
                <a:latin typeface="Inter"/>
                <a:ea typeface="Inter"/>
                <a:cs typeface="Inter"/>
              </a:defRPr>
            </a:pPr>
            <a:r>
              <a:rPr sz="2325" b="1">
                <a:solidFill>
                  <a:srgbClr val="FFFFFF"/>
                </a:solidFill>
                <a:latin typeface="Inter"/>
                <a:ea typeface="Inter"/>
                <a:cs typeface="Inter"/>
              </a:rPr>
              <a:t>Licensed commercial operation</a:t>
            </a:r>
          </a:p>
        </p:txBody>
      </p:sp>
      <p:sp>
        <p:nvSpPr>
          <p:cNvPr id="7" name="">
            <a:extLst xmlns:a="http://schemas.openxmlformats.org/drawingml/2006/main">
              <a:ext uri="{FF2B5EF4-FFF2-40B4-BE49-F238E27FC236}">
                <a16:creationId xmlns:a16="http://schemas.microsoft.com/office/drawing/2014/main" id="{DB39EE17-5E85-4EF4-A933-6EB6E39DCD28}"/>
              </a:ext>
            </a:extLst>
          </p:cNvPr>
          <p:cNvSpPr>
            <a:spLocks xmlns:a="http://schemas.openxmlformats.org/drawingml/2006/main" noGrp="1"/>
          </p:cNvSpPr>
          <p:nvPr/>
        </p:nvSpPr>
        <p:spPr>
          <a:xfrm xmlns:a="http://schemas.openxmlformats.org/drawingml/2006/main">
            <a:off x="609600" y="5391150"/>
            <a:ext cx="10715625" cy="8191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1875" b="0">
                <a:solidFill>
                  <a:srgbClr val="BFC5C4"/>
                </a:solidFill>
                <a:latin typeface="Inter"/>
                <a:ea typeface="Inter"/>
                <a:cs typeface="Inter"/>
              </a:defRPr>
            </a:pPr>
            <a:r>
              <a:rPr sz="1875" b="0">
                <a:solidFill>
                  <a:srgbClr val="BFC5C4"/>
                </a:solidFill>
                <a:latin typeface="Inter"/>
                <a:ea typeface="Inter"/>
                <a:cs typeface="Inter"/>
              </a:rPr>
              <a:t>Investment terms, license coverage and continuity rights</a:t>
            </a:r>
          </a:p>
          <a:p xmlns:a="http://schemas.openxmlformats.org/drawingml/2006/main">
            <a:pPr>
              <a:buNone/>
              <a:defRPr sz="1875" b="0">
                <a:solidFill>
                  <a:srgbClr val="BFC5C4"/>
                </a:solidFill>
                <a:latin typeface="Inter"/>
                <a:ea typeface="Inter"/>
                <a:cs typeface="Inter"/>
              </a:defRPr>
            </a:pPr>
            <a:r>
              <a:rPr sz="1875" b="0">
                <a:solidFill>
                  <a:srgbClr val="BFC5C4"/>
                </a:solidFill>
                <a:latin typeface="Inter"/>
                <a:ea typeface="Inter"/>
                <a:cs typeface="Inter"/>
              </a:rPr>
              <a:t>remain subject to definitive agreements and diligence.</a:t>
            </a:r>
          </a:p>
        </p:txBody>
      </p:sp>
      <p:sp>
        <p:nvSpPr>
          <p:cNvPr id="8" name="">
            <a:extLst xmlns:a="http://schemas.openxmlformats.org/drawingml/2006/main">
              <a:ext uri="{FF2B5EF4-FFF2-40B4-BE49-F238E27FC236}">
                <a16:creationId xmlns:a16="http://schemas.microsoft.com/office/drawing/2014/main" id="{C4E65370-673A-418F-B83F-CE656F601890}"/>
              </a:ext>
            </a:extLst>
          </p:cNvPr>
          <p:cNvSpPr>
            <a:spLocks xmlns:a="http://schemas.openxmlformats.org/drawingml/2006/main" noGrp="1"/>
          </p:cNvSpPr>
          <p:nvPr/>
        </p:nvSpPr>
        <p:spPr>
          <a:xfrm xmlns:a="http://schemas.openxmlformats.org/drawingml/2006/main">
            <a:off x="11144250" y="6553200"/>
            <a:ext cx="428625"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buNone/>
              <a:defRPr sz="1200" b="0">
                <a:solidFill>
                  <a:srgbClr val="BFC5C4"/>
                </a:solidFill>
                <a:latin typeface="Inter"/>
                <a:ea typeface="Inter"/>
                <a:cs typeface="Inter"/>
              </a:defRPr>
            </a:pPr>
            <a:r>
              <a:rPr sz="1200" b="0">
                <a:solidFill>
                  <a:srgbClr val="BFC5C4"/>
                </a:solidFill>
                <a:latin typeface="Inter"/>
                <a:ea typeface="Inter"/>
                <a:cs typeface="Inter"/>
              </a:rPr>
              <a:t>21</a:t>
            </a:r>
          </a:p>
        </p:txBody>
      </p:sp>
    </p:spTree>
    <p:extLst>
      <p:ext uri="{BB962C8B-B14F-4D97-AF65-F5344CB8AC3E}">
        <p14:creationId xmlns:p14="http://schemas.microsoft.com/office/powerpoint/2010/main" val="1769199775"/>
      </p:ext>
    </p:extLst>
  </p:cSld>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2026-10-04T12:38:11.8180000Z</dcterms:created>
  <dcterms:modified xsi:type="dcterms:W3CDTF">2026-10-04T12:38:11.8180000Z</dcterms:modified>
</coreProperties>
</file>